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70" r:id="rId9"/>
    <p:sldId id="272" r:id="rId10"/>
    <p:sldId id="271" r:id="rId11"/>
    <p:sldId id="275" r:id="rId12"/>
    <p:sldId id="276" r:id="rId13"/>
    <p:sldId id="280" r:id="rId14"/>
    <p:sldId id="281" r:id="rId15"/>
    <p:sldId id="282" r:id="rId16"/>
    <p:sldId id="283" r:id="rId17"/>
    <p:sldId id="284" r:id="rId18"/>
    <p:sldId id="277" r:id="rId19"/>
    <p:sldId id="278" r:id="rId20"/>
    <p:sldId id="285" r:id="rId21"/>
    <p:sldId id="286" r:id="rId22"/>
    <p:sldId id="279"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288" r:id="rId56"/>
    <p:sldId id="289" r:id="rId57"/>
    <p:sldId id="290" r:id="rId58"/>
    <p:sldId id="291" r:id="rId59"/>
    <p:sldId id="292" r:id="rId60"/>
    <p:sldId id="293" r:id="rId61"/>
    <p:sldId id="294" r:id="rId62"/>
    <p:sldId id="295" r:id="rId63"/>
    <p:sldId id="296" r:id="rId64"/>
    <p:sldId id="297" r:id="rId65"/>
    <p:sldId id="33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readgold, Brian" initials="TB" lastIdx="1" clrIdx="0">
    <p:extLst>
      <p:ext uri="{19B8F6BF-5375-455C-9EA6-DF929625EA0E}">
        <p15:presenceInfo xmlns:p15="http://schemas.microsoft.com/office/powerpoint/2012/main" userId="S-1-5-21-2099472759-1407200848-390482200-24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A29482"/>
    <a:srgbClr val="9A918A"/>
    <a:srgbClr val="9B9989"/>
    <a:srgbClr val="949093"/>
    <a:srgbClr val="8C8A9A"/>
    <a:srgbClr val="98918C"/>
    <a:srgbClr val="9B9875"/>
    <a:srgbClr val="2F2B29"/>
    <a:srgbClr val="575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3" autoAdjust="0"/>
    <p:restoredTop sz="94660"/>
  </p:normalViewPr>
  <p:slideViewPr>
    <p:cSldViewPr snapToGrid="0">
      <p:cViewPr varScale="1">
        <p:scale>
          <a:sx n="80" d="100"/>
          <a:sy n="80" d="100"/>
        </p:scale>
        <p:origin x="1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iproximopaso.org/profile/summary/17-3026.00" TargetMode="External"/><Relationship Id="rId1" Type="http://schemas.openxmlformats.org/officeDocument/2006/relationships/image" Target="../media/image4.jp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6" Type="http://schemas.openxmlformats.org/officeDocument/2006/relationships/image" Target="../media/image39.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iproximopaso.org/profile/summary/17-3026.00" TargetMode="External"/><Relationship Id="rId1" Type="http://schemas.openxmlformats.org/officeDocument/2006/relationships/image" Target="../media/image4.jp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6" Type="http://schemas.openxmlformats.org/officeDocument/2006/relationships/image" Target="../media/image39.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C06F5-0742-4BE9-90AC-BE754D018130}" type="doc">
      <dgm:prSet loTypeId="urn:microsoft.com/office/officeart/2005/8/layout/hProcess10" loCatId="process" qsTypeId="urn:microsoft.com/office/officeart/2005/8/quickstyle/simple3" qsCatId="simple" csTypeId="urn:microsoft.com/office/officeart/2005/8/colors/colorful3" csCatId="colorful" phldr="1"/>
      <dgm:spPr/>
      <dgm:t>
        <a:bodyPr/>
        <a:lstStyle/>
        <a:p>
          <a:endParaRPr lang="en-US"/>
        </a:p>
      </dgm:t>
    </dgm:pt>
    <dgm:pt modelId="{E09EBFBF-C9B8-4C58-8229-B3CBFECFA352}">
      <dgm:prSet phldrT="[Text]"/>
      <dgm:spPr/>
      <dgm:t>
        <a:bodyPr/>
        <a:lstStyle/>
        <a:p>
          <a:pPr algn="ctr"/>
          <a:r>
            <a:rPr lang="en-US" b="1" u="sng" dirty="0"/>
            <a:t>Potential new member applies</a:t>
          </a:r>
        </a:p>
      </dgm:t>
    </dgm:pt>
    <dgm:pt modelId="{48C83612-8DFF-411B-852A-863F5D7F7012}" type="parTrans" cxnId="{30FE4A3F-0A83-45E9-9609-178E2990786B}">
      <dgm:prSet/>
      <dgm:spPr/>
      <dgm:t>
        <a:bodyPr/>
        <a:lstStyle/>
        <a:p>
          <a:endParaRPr lang="en-US"/>
        </a:p>
      </dgm:t>
    </dgm:pt>
    <dgm:pt modelId="{F7603C02-45FF-478D-9EB5-53D421D2FDDF}" type="sibTrans" cxnId="{30FE4A3F-0A83-45E9-9609-178E2990786B}">
      <dgm:prSet/>
      <dgm:spPr/>
      <dgm:t>
        <a:bodyPr/>
        <a:lstStyle/>
        <a:p>
          <a:endParaRPr lang="en-US"/>
        </a:p>
      </dgm:t>
    </dgm:pt>
    <dgm:pt modelId="{A10466CC-A549-4748-BB83-94E8BCD97AC6}">
      <dgm:prSet phldrT="[Text]"/>
      <dgm:spPr/>
      <dgm:t>
        <a:bodyPr/>
        <a:lstStyle/>
        <a:p>
          <a:pPr algn="l"/>
          <a:r>
            <a:rPr lang="en-US" dirty="0"/>
            <a:t>Application is completed and submitted to Local Union by potential member. </a:t>
          </a:r>
        </a:p>
      </dgm:t>
    </dgm:pt>
    <dgm:pt modelId="{4B6359D3-7BAB-4F59-A91C-6B52682846FC}" type="parTrans" cxnId="{AF9E18BF-B296-472A-9722-EB54863AA1D6}">
      <dgm:prSet/>
      <dgm:spPr/>
      <dgm:t>
        <a:bodyPr/>
        <a:lstStyle/>
        <a:p>
          <a:endParaRPr lang="en-US"/>
        </a:p>
      </dgm:t>
    </dgm:pt>
    <dgm:pt modelId="{D3EDC667-CF53-4504-931C-789BD1CAADE8}" type="sibTrans" cxnId="{AF9E18BF-B296-472A-9722-EB54863AA1D6}">
      <dgm:prSet/>
      <dgm:spPr/>
      <dgm:t>
        <a:bodyPr/>
        <a:lstStyle/>
        <a:p>
          <a:endParaRPr lang="en-US"/>
        </a:p>
      </dgm:t>
    </dgm:pt>
    <dgm:pt modelId="{654A184A-AD22-4A45-B248-42795E28DD46}">
      <dgm:prSet phldrT="[Text]"/>
      <dgm:spPr/>
      <dgm:t>
        <a:bodyPr/>
        <a:lstStyle/>
        <a:p>
          <a:pPr algn="ctr"/>
          <a:r>
            <a:rPr lang="en-US" b="1" u="sng" dirty="0"/>
            <a:t>Local Union</a:t>
          </a:r>
        </a:p>
      </dgm:t>
    </dgm:pt>
    <dgm:pt modelId="{75B5F30E-085E-4922-B0E8-BE5E8D67E9B4}" type="parTrans" cxnId="{CB2300F1-D792-48D8-B9D5-0A0AA0938BFF}">
      <dgm:prSet/>
      <dgm:spPr/>
      <dgm:t>
        <a:bodyPr/>
        <a:lstStyle/>
        <a:p>
          <a:endParaRPr lang="en-US"/>
        </a:p>
      </dgm:t>
    </dgm:pt>
    <dgm:pt modelId="{A955D12C-59EC-4742-A18E-A70A5B28D425}" type="sibTrans" cxnId="{CB2300F1-D792-48D8-B9D5-0A0AA0938BFF}">
      <dgm:prSet/>
      <dgm:spPr/>
      <dgm:t>
        <a:bodyPr/>
        <a:lstStyle/>
        <a:p>
          <a:endParaRPr lang="en-US"/>
        </a:p>
      </dgm:t>
    </dgm:pt>
    <dgm:pt modelId="{AFFE64ED-1CFA-4A83-A975-2DE25C9966A8}">
      <dgm:prSet phldrT="[Text]"/>
      <dgm:spPr/>
      <dgm:t>
        <a:bodyPr/>
        <a:lstStyle/>
        <a:p>
          <a:pPr algn="l"/>
          <a:r>
            <a:rPr lang="en-US" dirty="0"/>
            <a:t>New member is approved for membership and is sworn in to local.</a:t>
          </a:r>
        </a:p>
      </dgm:t>
    </dgm:pt>
    <dgm:pt modelId="{8E006943-C56D-407F-ADC9-384DB431B4F8}" type="parTrans" cxnId="{66F5B8E8-7D8B-4184-B65D-EA23CE71D58C}">
      <dgm:prSet/>
      <dgm:spPr/>
      <dgm:t>
        <a:bodyPr/>
        <a:lstStyle/>
        <a:p>
          <a:endParaRPr lang="en-US"/>
        </a:p>
      </dgm:t>
    </dgm:pt>
    <dgm:pt modelId="{22099784-0484-4625-9BBB-B16D09FBBA03}" type="sibTrans" cxnId="{66F5B8E8-7D8B-4184-B65D-EA23CE71D58C}">
      <dgm:prSet/>
      <dgm:spPr/>
      <dgm:t>
        <a:bodyPr/>
        <a:lstStyle/>
        <a:p>
          <a:endParaRPr lang="en-US"/>
        </a:p>
      </dgm:t>
    </dgm:pt>
    <dgm:pt modelId="{F6E9999F-FC6E-4F94-95E2-82AA063FF5E0}">
      <dgm:prSet phldrT="[Text]"/>
      <dgm:spPr/>
      <dgm:t>
        <a:bodyPr/>
        <a:lstStyle/>
        <a:p>
          <a:pPr algn="l"/>
          <a:r>
            <a:rPr lang="en-US" dirty="0"/>
            <a:t>Local assigns member number and completes application, generates NM transaction in per capita report and submits report and application to IO. </a:t>
          </a:r>
        </a:p>
      </dgm:t>
    </dgm:pt>
    <dgm:pt modelId="{19A43B20-78A5-41C0-B2C3-F4208FDF18BB}" type="parTrans" cxnId="{731CB869-51C0-4054-8496-32AF17C316CF}">
      <dgm:prSet/>
      <dgm:spPr/>
      <dgm:t>
        <a:bodyPr/>
        <a:lstStyle/>
        <a:p>
          <a:endParaRPr lang="en-US"/>
        </a:p>
      </dgm:t>
    </dgm:pt>
    <dgm:pt modelId="{E629913D-7363-44FC-90EB-98AABEB46D75}" type="sibTrans" cxnId="{731CB869-51C0-4054-8496-32AF17C316CF}">
      <dgm:prSet/>
      <dgm:spPr/>
      <dgm:t>
        <a:bodyPr/>
        <a:lstStyle/>
        <a:p>
          <a:endParaRPr lang="en-US"/>
        </a:p>
      </dgm:t>
    </dgm:pt>
    <dgm:pt modelId="{AE538DEF-5AA3-44DA-9E5E-B283CFD7AAC7}">
      <dgm:prSet phldrT="[Text]"/>
      <dgm:spPr/>
      <dgm:t>
        <a:bodyPr/>
        <a:lstStyle/>
        <a:p>
          <a:pPr algn="ctr"/>
          <a:r>
            <a:rPr lang="en-US" b="1" u="sng" dirty="0"/>
            <a:t>Per Capita Department</a:t>
          </a:r>
        </a:p>
      </dgm:t>
    </dgm:pt>
    <dgm:pt modelId="{A26DF8F4-7A6C-4956-834F-A626495CA2AA}" type="parTrans" cxnId="{54FFC66B-4E8A-48AB-9DFE-8BFA249F13FD}">
      <dgm:prSet/>
      <dgm:spPr/>
      <dgm:t>
        <a:bodyPr/>
        <a:lstStyle/>
        <a:p>
          <a:endParaRPr lang="en-US"/>
        </a:p>
      </dgm:t>
    </dgm:pt>
    <dgm:pt modelId="{0E4689A8-45E7-442B-956F-D6032F06B548}" type="sibTrans" cxnId="{54FFC66B-4E8A-48AB-9DFE-8BFA249F13FD}">
      <dgm:prSet/>
      <dgm:spPr/>
      <dgm:t>
        <a:bodyPr/>
        <a:lstStyle/>
        <a:p>
          <a:endParaRPr lang="en-US"/>
        </a:p>
      </dgm:t>
    </dgm:pt>
    <dgm:pt modelId="{E4CE19F9-2AE4-4F83-8ED3-EB390C5107B0}">
      <dgm:prSet phldrT="[Text]"/>
      <dgm:spPr/>
      <dgm:t>
        <a:bodyPr/>
        <a:lstStyle/>
        <a:p>
          <a:pPr algn="l"/>
          <a:r>
            <a:rPr lang="en-US" dirty="0"/>
            <a:t>Receives and processes local’s report with new member transaction</a:t>
          </a:r>
        </a:p>
      </dgm:t>
    </dgm:pt>
    <dgm:pt modelId="{B139DF60-D20D-446A-A28D-3B1561CA3E0A}" type="parTrans" cxnId="{1440FE34-6927-4A7C-B710-A543C1711291}">
      <dgm:prSet/>
      <dgm:spPr/>
      <dgm:t>
        <a:bodyPr/>
        <a:lstStyle/>
        <a:p>
          <a:endParaRPr lang="en-US"/>
        </a:p>
      </dgm:t>
    </dgm:pt>
    <dgm:pt modelId="{65791C12-7846-4FA5-A630-627412A74FAA}" type="sibTrans" cxnId="{1440FE34-6927-4A7C-B710-A543C1711291}">
      <dgm:prSet/>
      <dgm:spPr/>
      <dgm:t>
        <a:bodyPr/>
        <a:lstStyle/>
        <a:p>
          <a:endParaRPr lang="en-US"/>
        </a:p>
      </dgm:t>
    </dgm:pt>
    <dgm:pt modelId="{334925CC-DEDD-43B0-8C87-99C1638E9C08}">
      <dgm:prSet phldrT="[Text]"/>
      <dgm:spPr/>
      <dgm:t>
        <a:bodyPr/>
        <a:lstStyle/>
        <a:p>
          <a:pPr algn="l"/>
          <a:r>
            <a:rPr lang="en-US" dirty="0"/>
            <a:t>Record is created and application is stored in member’s and local’s file.</a:t>
          </a:r>
        </a:p>
      </dgm:t>
    </dgm:pt>
    <dgm:pt modelId="{5520F32D-BE9A-4B11-921A-CE3482517C24}" type="parTrans" cxnId="{6EF2884F-F224-4EB6-8E77-F6204A122329}">
      <dgm:prSet/>
      <dgm:spPr/>
      <dgm:t>
        <a:bodyPr/>
        <a:lstStyle/>
        <a:p>
          <a:endParaRPr lang="en-US"/>
        </a:p>
      </dgm:t>
    </dgm:pt>
    <dgm:pt modelId="{D9274FA8-3DF7-4DCA-8664-ED160B1E3F2B}" type="sibTrans" cxnId="{6EF2884F-F224-4EB6-8E77-F6204A122329}">
      <dgm:prSet/>
      <dgm:spPr/>
      <dgm:t>
        <a:bodyPr/>
        <a:lstStyle/>
        <a:p>
          <a:endParaRPr lang="en-US"/>
        </a:p>
      </dgm:t>
    </dgm:pt>
    <dgm:pt modelId="{9F047312-0C07-45CE-82C7-9EEAF753960C}" type="pres">
      <dgm:prSet presAssocID="{2DDC06F5-0742-4BE9-90AC-BE754D018130}" presName="Name0" presStyleCnt="0">
        <dgm:presLayoutVars>
          <dgm:dir/>
          <dgm:resizeHandles val="exact"/>
        </dgm:presLayoutVars>
      </dgm:prSet>
      <dgm:spPr/>
    </dgm:pt>
    <dgm:pt modelId="{508D9DE9-443F-481B-BD44-6CAAF4D9C38B}" type="pres">
      <dgm:prSet presAssocID="{E09EBFBF-C9B8-4C58-8229-B3CBFECFA352}" presName="composite" presStyleCnt="0"/>
      <dgm:spPr/>
    </dgm:pt>
    <dgm:pt modelId="{E0E83C9D-CF05-4564-8F0D-176A6CEF3DB7}" type="pres">
      <dgm:prSet presAssocID="{E09EBFBF-C9B8-4C58-8229-B3CBFECFA352}" presName="imagSh" presStyleLbl="bgImgPlace1" presStyleIdx="0" presStyleCnt="3" custScaleX="121194" custScaleY="110344" custLinFactNeighborX="-340" custLinFactNeighborY="-136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9000" r="-39000"/>
          </a:stretch>
        </a:blipFill>
      </dgm:spPr>
    </dgm:pt>
    <dgm:pt modelId="{577B6FCA-BA16-40EA-BB95-996A5EE36E75}" type="pres">
      <dgm:prSet presAssocID="{E09EBFBF-C9B8-4C58-8229-B3CBFECFA352}" presName="txNode" presStyleLbl="node1" presStyleIdx="0" presStyleCnt="3" custScaleX="112734" custScaleY="115842" custLinFactNeighborY="332">
        <dgm:presLayoutVars>
          <dgm:bulletEnabled val="1"/>
        </dgm:presLayoutVars>
      </dgm:prSet>
      <dgm:spPr/>
    </dgm:pt>
    <dgm:pt modelId="{5C26AFA4-74ED-4C4C-9F3E-A86A05F46630}" type="pres">
      <dgm:prSet presAssocID="{F7603C02-45FF-478D-9EB5-53D421D2FDDF}" presName="sibTrans" presStyleLbl="sibTrans2D1" presStyleIdx="0" presStyleCnt="2"/>
      <dgm:spPr/>
    </dgm:pt>
    <dgm:pt modelId="{F5AD014D-B8A5-477B-B1C4-CE84792074D9}" type="pres">
      <dgm:prSet presAssocID="{F7603C02-45FF-478D-9EB5-53D421D2FDDF}" presName="connTx" presStyleLbl="sibTrans2D1" presStyleIdx="0" presStyleCnt="2"/>
      <dgm:spPr/>
    </dgm:pt>
    <dgm:pt modelId="{1E0672C5-F5F8-486B-8EE5-32518662791F}" type="pres">
      <dgm:prSet presAssocID="{654A184A-AD22-4A45-B248-42795E28DD46}" presName="composite" presStyleCnt="0"/>
      <dgm:spPr/>
    </dgm:pt>
    <dgm:pt modelId="{84E6198E-09F9-49BC-BBFD-E50606D33C51}" type="pres">
      <dgm:prSet presAssocID="{654A184A-AD22-4A45-B248-42795E28DD46}" presName="imagSh" presStyleLbl="bgImgPlace1" presStyleIdx="1" presStyleCnt="3" custScaleX="113477" custScaleY="105727" custLinFactNeighborX="-319" custLinFactNeighborY="-447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5588DAF4-8EE9-4FDE-8926-1A6584419DDC}" type="pres">
      <dgm:prSet presAssocID="{654A184A-AD22-4A45-B248-42795E28DD46}" presName="txNode" presStyleLbl="node1" presStyleIdx="1" presStyleCnt="3" custScaleX="113495" custScaleY="114299">
        <dgm:presLayoutVars>
          <dgm:bulletEnabled val="1"/>
        </dgm:presLayoutVars>
      </dgm:prSet>
      <dgm:spPr/>
    </dgm:pt>
    <dgm:pt modelId="{092CC093-9723-4124-AF4F-068FFF740321}" type="pres">
      <dgm:prSet presAssocID="{A955D12C-59EC-4742-A18E-A70A5B28D425}" presName="sibTrans" presStyleLbl="sibTrans2D1" presStyleIdx="1" presStyleCnt="2"/>
      <dgm:spPr/>
    </dgm:pt>
    <dgm:pt modelId="{73BD3D40-2E8B-4B53-9B7F-F51D6E968D06}" type="pres">
      <dgm:prSet presAssocID="{A955D12C-59EC-4742-A18E-A70A5B28D425}" presName="connTx" presStyleLbl="sibTrans2D1" presStyleIdx="1" presStyleCnt="2"/>
      <dgm:spPr/>
    </dgm:pt>
    <dgm:pt modelId="{AD2D4FDD-4FF4-46BE-B61B-54C504120FF9}" type="pres">
      <dgm:prSet presAssocID="{AE538DEF-5AA3-44DA-9E5E-B283CFD7AAC7}" presName="composite" presStyleCnt="0"/>
      <dgm:spPr/>
    </dgm:pt>
    <dgm:pt modelId="{AEF0BBF1-042D-4348-A604-46F3CD711D82}" type="pres">
      <dgm:prSet presAssocID="{AE538DEF-5AA3-44DA-9E5E-B283CFD7AAC7}" presName="imagSh" presStyleLbl="bgImgPlace1" presStyleIdx="2" presStyleCnt="3" custScaleX="113887" custScaleY="113110" custLinFactNeighborX="-5211" custLinFactNeighborY="-3572"/>
      <dgm:spPr>
        <a:blipFill>
          <a:blip xmlns:r="http://schemas.openxmlformats.org/officeDocument/2006/relationships" r:embed="rId4">
            <a:extLst>
              <a:ext uri="{28A0092B-C50C-407E-A947-70E740481C1C}">
                <a14:useLocalDpi xmlns:a14="http://schemas.microsoft.com/office/drawing/2010/main" val="0"/>
              </a:ext>
            </a:extLst>
          </a:blip>
          <a:srcRect/>
          <a:stretch>
            <a:fillRect l="-56000" r="-56000"/>
          </a:stretch>
        </a:blipFill>
      </dgm:spPr>
    </dgm:pt>
    <dgm:pt modelId="{8CF50440-56A1-4451-84D3-780CA0420221}" type="pres">
      <dgm:prSet presAssocID="{AE538DEF-5AA3-44DA-9E5E-B283CFD7AAC7}" presName="txNode" presStyleLbl="node1" presStyleIdx="2" presStyleCnt="3" custScaleX="109119" custScaleY="115520" custLinFactNeighborX="-2315" custLinFactNeighborY="331">
        <dgm:presLayoutVars>
          <dgm:bulletEnabled val="1"/>
        </dgm:presLayoutVars>
      </dgm:prSet>
      <dgm:spPr/>
    </dgm:pt>
  </dgm:ptLst>
  <dgm:cxnLst>
    <dgm:cxn modelId="{C80BD60B-332C-4839-9A38-CBFD93DBC603}" type="presOf" srcId="{AFFE64ED-1CFA-4A83-A975-2DE25C9966A8}" destId="{5588DAF4-8EE9-4FDE-8926-1A6584419DDC}" srcOrd="0" destOrd="1" presId="urn:microsoft.com/office/officeart/2005/8/layout/hProcess10"/>
    <dgm:cxn modelId="{12ADAC11-8540-4C8C-8C0F-B1DF9A7B6984}" type="presOf" srcId="{E4CE19F9-2AE4-4F83-8ED3-EB390C5107B0}" destId="{8CF50440-56A1-4451-84D3-780CA0420221}" srcOrd="0" destOrd="1" presId="urn:microsoft.com/office/officeart/2005/8/layout/hProcess10"/>
    <dgm:cxn modelId="{8DBD6917-3E1A-485B-91BF-CBD03BF0EDB6}" type="presOf" srcId="{A10466CC-A549-4748-BB83-94E8BCD97AC6}" destId="{577B6FCA-BA16-40EA-BB95-996A5EE36E75}" srcOrd="0" destOrd="1" presId="urn:microsoft.com/office/officeart/2005/8/layout/hProcess10"/>
    <dgm:cxn modelId="{82FFEE27-CFC9-4CEF-AEB1-0745F001A60E}" type="presOf" srcId="{AE538DEF-5AA3-44DA-9E5E-B283CFD7AAC7}" destId="{8CF50440-56A1-4451-84D3-780CA0420221}" srcOrd="0" destOrd="0" presId="urn:microsoft.com/office/officeart/2005/8/layout/hProcess10"/>
    <dgm:cxn modelId="{1440FE34-6927-4A7C-B710-A543C1711291}" srcId="{AE538DEF-5AA3-44DA-9E5E-B283CFD7AAC7}" destId="{E4CE19F9-2AE4-4F83-8ED3-EB390C5107B0}" srcOrd="0" destOrd="0" parTransId="{B139DF60-D20D-446A-A28D-3B1561CA3E0A}" sibTransId="{65791C12-7846-4FA5-A630-627412A74FAA}"/>
    <dgm:cxn modelId="{30FE4A3F-0A83-45E9-9609-178E2990786B}" srcId="{2DDC06F5-0742-4BE9-90AC-BE754D018130}" destId="{E09EBFBF-C9B8-4C58-8229-B3CBFECFA352}" srcOrd="0" destOrd="0" parTransId="{48C83612-8DFF-411B-852A-863F5D7F7012}" sibTransId="{F7603C02-45FF-478D-9EB5-53D421D2FDDF}"/>
    <dgm:cxn modelId="{F86B3A5D-0E47-47C4-830C-7EE850E739C1}" type="presOf" srcId="{A955D12C-59EC-4742-A18E-A70A5B28D425}" destId="{092CC093-9723-4124-AF4F-068FFF740321}" srcOrd="0" destOrd="0" presId="urn:microsoft.com/office/officeart/2005/8/layout/hProcess10"/>
    <dgm:cxn modelId="{ADB9485D-46BE-45F5-B6C3-FD47C1D26505}" type="presOf" srcId="{F6E9999F-FC6E-4F94-95E2-82AA063FF5E0}" destId="{5588DAF4-8EE9-4FDE-8926-1A6584419DDC}" srcOrd="0" destOrd="2" presId="urn:microsoft.com/office/officeart/2005/8/layout/hProcess10"/>
    <dgm:cxn modelId="{2F5FDD5F-E2FA-41DE-BCBE-5EC547D92CE7}" type="presOf" srcId="{334925CC-DEDD-43B0-8C87-99C1638E9C08}" destId="{8CF50440-56A1-4451-84D3-780CA0420221}" srcOrd="0" destOrd="2" presId="urn:microsoft.com/office/officeart/2005/8/layout/hProcess10"/>
    <dgm:cxn modelId="{731CB869-51C0-4054-8496-32AF17C316CF}" srcId="{654A184A-AD22-4A45-B248-42795E28DD46}" destId="{F6E9999F-FC6E-4F94-95E2-82AA063FF5E0}" srcOrd="1" destOrd="0" parTransId="{19A43B20-78A5-41C0-B2C3-F4208FDF18BB}" sibTransId="{E629913D-7363-44FC-90EB-98AABEB46D75}"/>
    <dgm:cxn modelId="{551E766A-2FBF-4FA7-BDBE-643D2D24310E}" type="presOf" srcId="{2DDC06F5-0742-4BE9-90AC-BE754D018130}" destId="{9F047312-0C07-45CE-82C7-9EEAF753960C}" srcOrd="0" destOrd="0" presId="urn:microsoft.com/office/officeart/2005/8/layout/hProcess10"/>
    <dgm:cxn modelId="{54FFC66B-4E8A-48AB-9DFE-8BFA249F13FD}" srcId="{2DDC06F5-0742-4BE9-90AC-BE754D018130}" destId="{AE538DEF-5AA3-44DA-9E5E-B283CFD7AAC7}" srcOrd="2" destOrd="0" parTransId="{A26DF8F4-7A6C-4956-834F-A626495CA2AA}" sibTransId="{0E4689A8-45E7-442B-956F-D6032F06B548}"/>
    <dgm:cxn modelId="{6EF2884F-F224-4EB6-8E77-F6204A122329}" srcId="{AE538DEF-5AA3-44DA-9E5E-B283CFD7AAC7}" destId="{334925CC-DEDD-43B0-8C87-99C1638E9C08}" srcOrd="1" destOrd="0" parTransId="{5520F32D-BE9A-4B11-921A-CE3482517C24}" sibTransId="{D9274FA8-3DF7-4DCA-8664-ED160B1E3F2B}"/>
    <dgm:cxn modelId="{4EB2F54F-3524-4629-9D32-A790BCF608A1}" type="presOf" srcId="{A955D12C-59EC-4742-A18E-A70A5B28D425}" destId="{73BD3D40-2E8B-4B53-9B7F-F51D6E968D06}" srcOrd="1" destOrd="0" presId="urn:microsoft.com/office/officeart/2005/8/layout/hProcess10"/>
    <dgm:cxn modelId="{90EA4172-63DA-4649-B1F4-4F31A8CA60EB}" type="presOf" srcId="{654A184A-AD22-4A45-B248-42795E28DD46}" destId="{5588DAF4-8EE9-4FDE-8926-1A6584419DDC}" srcOrd="0" destOrd="0" presId="urn:microsoft.com/office/officeart/2005/8/layout/hProcess10"/>
    <dgm:cxn modelId="{386A8296-83A8-486E-A924-47FB83F7C616}" type="presOf" srcId="{F7603C02-45FF-478D-9EB5-53D421D2FDDF}" destId="{5C26AFA4-74ED-4C4C-9F3E-A86A05F46630}" srcOrd="0" destOrd="0" presId="urn:microsoft.com/office/officeart/2005/8/layout/hProcess10"/>
    <dgm:cxn modelId="{D3AA26B6-A547-4E1E-A120-AE518BE8CCDF}" type="presOf" srcId="{F7603C02-45FF-478D-9EB5-53D421D2FDDF}" destId="{F5AD014D-B8A5-477B-B1C4-CE84792074D9}" srcOrd="1" destOrd="0" presId="urn:microsoft.com/office/officeart/2005/8/layout/hProcess10"/>
    <dgm:cxn modelId="{AF9E18BF-B296-472A-9722-EB54863AA1D6}" srcId="{E09EBFBF-C9B8-4C58-8229-B3CBFECFA352}" destId="{A10466CC-A549-4748-BB83-94E8BCD97AC6}" srcOrd="0" destOrd="0" parTransId="{4B6359D3-7BAB-4F59-A91C-6B52682846FC}" sibTransId="{D3EDC667-CF53-4504-931C-789BD1CAADE8}"/>
    <dgm:cxn modelId="{2F9325E4-0226-47BB-B360-AAB3D2E9CC87}" type="presOf" srcId="{E09EBFBF-C9B8-4C58-8229-B3CBFECFA352}" destId="{577B6FCA-BA16-40EA-BB95-996A5EE36E75}" srcOrd="0" destOrd="0" presId="urn:microsoft.com/office/officeart/2005/8/layout/hProcess10"/>
    <dgm:cxn modelId="{66F5B8E8-7D8B-4184-B65D-EA23CE71D58C}" srcId="{654A184A-AD22-4A45-B248-42795E28DD46}" destId="{AFFE64ED-1CFA-4A83-A975-2DE25C9966A8}" srcOrd="0" destOrd="0" parTransId="{8E006943-C56D-407F-ADC9-384DB431B4F8}" sibTransId="{22099784-0484-4625-9BBB-B16D09FBBA03}"/>
    <dgm:cxn modelId="{CB2300F1-D792-48D8-B9D5-0A0AA0938BFF}" srcId="{2DDC06F5-0742-4BE9-90AC-BE754D018130}" destId="{654A184A-AD22-4A45-B248-42795E28DD46}" srcOrd="1" destOrd="0" parTransId="{75B5F30E-085E-4922-B0E8-BE5E8D67E9B4}" sibTransId="{A955D12C-59EC-4742-A18E-A70A5B28D425}"/>
    <dgm:cxn modelId="{287B1F29-D62A-40B7-A38A-095E544A978E}" type="presParOf" srcId="{9F047312-0C07-45CE-82C7-9EEAF753960C}" destId="{508D9DE9-443F-481B-BD44-6CAAF4D9C38B}" srcOrd="0" destOrd="0" presId="urn:microsoft.com/office/officeart/2005/8/layout/hProcess10"/>
    <dgm:cxn modelId="{BE5F3BDB-C6E0-4AB1-B1F4-7176C8A3F6A6}" type="presParOf" srcId="{508D9DE9-443F-481B-BD44-6CAAF4D9C38B}" destId="{E0E83C9D-CF05-4564-8F0D-176A6CEF3DB7}" srcOrd="0" destOrd="0" presId="urn:microsoft.com/office/officeart/2005/8/layout/hProcess10"/>
    <dgm:cxn modelId="{35CFAE70-DACC-4D04-BC0A-99098605D135}" type="presParOf" srcId="{508D9DE9-443F-481B-BD44-6CAAF4D9C38B}" destId="{577B6FCA-BA16-40EA-BB95-996A5EE36E75}" srcOrd="1" destOrd="0" presId="urn:microsoft.com/office/officeart/2005/8/layout/hProcess10"/>
    <dgm:cxn modelId="{0987F081-CB8E-4258-A6C1-26E1A64BBEF6}" type="presParOf" srcId="{9F047312-0C07-45CE-82C7-9EEAF753960C}" destId="{5C26AFA4-74ED-4C4C-9F3E-A86A05F46630}" srcOrd="1" destOrd="0" presId="urn:microsoft.com/office/officeart/2005/8/layout/hProcess10"/>
    <dgm:cxn modelId="{D7F9D186-354E-48ED-BA2F-CEEB27697B68}" type="presParOf" srcId="{5C26AFA4-74ED-4C4C-9F3E-A86A05F46630}" destId="{F5AD014D-B8A5-477B-B1C4-CE84792074D9}" srcOrd="0" destOrd="0" presId="urn:microsoft.com/office/officeart/2005/8/layout/hProcess10"/>
    <dgm:cxn modelId="{A7EC608D-0840-4C34-BBD9-A714B9FAA11D}" type="presParOf" srcId="{9F047312-0C07-45CE-82C7-9EEAF753960C}" destId="{1E0672C5-F5F8-486B-8EE5-32518662791F}" srcOrd="2" destOrd="0" presId="urn:microsoft.com/office/officeart/2005/8/layout/hProcess10"/>
    <dgm:cxn modelId="{718606A1-1651-4D26-8E9D-582EC3713D71}" type="presParOf" srcId="{1E0672C5-F5F8-486B-8EE5-32518662791F}" destId="{84E6198E-09F9-49BC-BBFD-E50606D33C51}" srcOrd="0" destOrd="0" presId="urn:microsoft.com/office/officeart/2005/8/layout/hProcess10"/>
    <dgm:cxn modelId="{62201736-9B1F-4A94-87EB-0E52DFFB124D}" type="presParOf" srcId="{1E0672C5-F5F8-486B-8EE5-32518662791F}" destId="{5588DAF4-8EE9-4FDE-8926-1A6584419DDC}" srcOrd="1" destOrd="0" presId="urn:microsoft.com/office/officeart/2005/8/layout/hProcess10"/>
    <dgm:cxn modelId="{D90FCDD0-235A-4F9C-827A-46C7C4489088}" type="presParOf" srcId="{9F047312-0C07-45CE-82C7-9EEAF753960C}" destId="{092CC093-9723-4124-AF4F-068FFF740321}" srcOrd="3" destOrd="0" presId="urn:microsoft.com/office/officeart/2005/8/layout/hProcess10"/>
    <dgm:cxn modelId="{03F11875-C629-46B8-969A-AFA8B1F6E07B}" type="presParOf" srcId="{092CC093-9723-4124-AF4F-068FFF740321}" destId="{73BD3D40-2E8B-4B53-9B7F-F51D6E968D06}" srcOrd="0" destOrd="0" presId="urn:microsoft.com/office/officeart/2005/8/layout/hProcess10"/>
    <dgm:cxn modelId="{E7C27056-9F2A-458B-8601-745995907BB6}" type="presParOf" srcId="{9F047312-0C07-45CE-82C7-9EEAF753960C}" destId="{AD2D4FDD-4FF4-46BE-B61B-54C504120FF9}" srcOrd="4" destOrd="0" presId="urn:microsoft.com/office/officeart/2005/8/layout/hProcess10"/>
    <dgm:cxn modelId="{F9E1EC75-820F-446C-A658-08B15BF815C5}" type="presParOf" srcId="{AD2D4FDD-4FF4-46BE-B61B-54C504120FF9}" destId="{AEF0BBF1-042D-4348-A604-46F3CD711D82}" srcOrd="0" destOrd="0" presId="urn:microsoft.com/office/officeart/2005/8/layout/hProcess10"/>
    <dgm:cxn modelId="{73F9359A-2F0D-4DA3-BC50-7596EAC977F1}" type="presParOf" srcId="{AD2D4FDD-4FF4-46BE-B61B-54C504120FF9}" destId="{8CF50440-56A1-4451-84D3-780CA042022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DC5683-4420-4E99-87B6-0C7B10B30A4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F637AF-8D55-4690-8128-C645640336B6}">
      <dgm:prSet/>
      <dgm:spPr>
        <a:xfrm>
          <a:off x="549182" y="566"/>
          <a:ext cx="5519727" cy="475482"/>
        </a:xfrm>
        <a:prstGeom prst="rect">
          <a:avLst/>
        </a:prstGeom>
        <a:noFill/>
        <a:ln>
          <a:noFill/>
        </a:ln>
        <a:effectLst/>
      </dgm:spPr>
      <dgm:t>
        <a:bodyPr/>
        <a:lstStyle/>
        <a:p>
          <a:pPr>
            <a:lnSpc>
              <a:spcPct val="100000"/>
            </a:lnSpc>
            <a:buNone/>
          </a:pPr>
          <a:r>
            <a:rPr lang="en-US">
              <a:solidFill>
                <a:sysClr val="window" lastClr="FFFFFF">
                  <a:hueOff val="0"/>
                  <a:satOff val="0"/>
                  <a:lumOff val="0"/>
                  <a:alphaOff val="0"/>
                </a:sysClr>
              </a:solidFill>
              <a:latin typeface="Rockwell" panose="02060603020205020403"/>
              <a:ea typeface="+mn-ea"/>
              <a:cs typeface="+mn-cs"/>
            </a:rPr>
            <a:t>Name</a:t>
          </a:r>
        </a:p>
      </dgm:t>
    </dgm:pt>
    <dgm:pt modelId="{8821E46B-1873-452E-B126-27ECE657087C}" type="parTrans" cxnId="{F4BF560D-C26F-4F79-98CD-AE381BBFAA24}">
      <dgm:prSet/>
      <dgm:spPr/>
      <dgm:t>
        <a:bodyPr/>
        <a:lstStyle/>
        <a:p>
          <a:endParaRPr lang="en-US"/>
        </a:p>
      </dgm:t>
    </dgm:pt>
    <dgm:pt modelId="{9A65D9AB-72E2-43F5-BC67-ACCCD2CBD803}" type="sibTrans" cxnId="{F4BF560D-C26F-4F79-98CD-AE381BBFAA24}">
      <dgm:prSet/>
      <dgm:spPr/>
      <dgm:t>
        <a:bodyPr/>
        <a:lstStyle/>
        <a:p>
          <a:endParaRPr lang="en-US"/>
        </a:p>
      </dgm:t>
    </dgm:pt>
    <dgm:pt modelId="{6FEC1ED8-4A8D-49EA-A15B-BAF33477E47F}">
      <dgm:prSet/>
      <dgm:spPr>
        <a:xfrm>
          <a:off x="549182" y="594919"/>
          <a:ext cx="5519727" cy="475482"/>
        </a:xfrm>
        <a:prstGeom prst="rect">
          <a:avLst/>
        </a:prstGeom>
        <a:noFill/>
        <a:ln>
          <a:noFill/>
        </a:ln>
        <a:effectLst/>
      </dgm:spPr>
      <dgm:t>
        <a:bodyPr/>
        <a:lstStyle/>
        <a:p>
          <a:pPr>
            <a:lnSpc>
              <a:spcPct val="100000"/>
            </a:lnSpc>
            <a:buNone/>
          </a:pPr>
          <a:r>
            <a:rPr lang="en-US" dirty="0">
              <a:solidFill>
                <a:sysClr val="window" lastClr="FFFFFF">
                  <a:hueOff val="0"/>
                  <a:satOff val="0"/>
                  <a:lumOff val="0"/>
                  <a:alphaOff val="0"/>
                </a:sysClr>
              </a:solidFill>
              <a:latin typeface="Rockwell" panose="02060603020205020403"/>
              <a:ea typeface="+mn-ea"/>
              <a:cs typeface="+mn-cs"/>
            </a:rPr>
            <a:t>Address</a:t>
          </a:r>
        </a:p>
      </dgm:t>
    </dgm:pt>
    <dgm:pt modelId="{A0BA3A1B-4A8D-40C3-AB06-12525EA6060B}" type="parTrans" cxnId="{022FCA83-A1A0-4929-B1EF-3CCBBF9305A7}">
      <dgm:prSet/>
      <dgm:spPr/>
      <dgm:t>
        <a:bodyPr/>
        <a:lstStyle/>
        <a:p>
          <a:endParaRPr lang="en-US"/>
        </a:p>
      </dgm:t>
    </dgm:pt>
    <dgm:pt modelId="{7DE83034-D934-4EAD-97EE-1971C03F8346}" type="sibTrans" cxnId="{022FCA83-A1A0-4929-B1EF-3CCBBF9305A7}">
      <dgm:prSet/>
      <dgm:spPr/>
      <dgm:t>
        <a:bodyPr/>
        <a:lstStyle/>
        <a:p>
          <a:endParaRPr lang="en-US"/>
        </a:p>
      </dgm:t>
    </dgm:pt>
    <dgm:pt modelId="{F66FF99E-056D-48D4-AEDE-68FAD0FB7D47}">
      <dgm:prSet/>
      <dgm:spPr>
        <a:xfrm>
          <a:off x="549182" y="1189272"/>
          <a:ext cx="5519727" cy="475482"/>
        </a:xfrm>
        <a:prstGeom prst="rect">
          <a:avLst/>
        </a:prstGeom>
        <a:noFill/>
        <a:ln>
          <a:noFill/>
        </a:ln>
        <a:effectLst/>
      </dgm:spPr>
      <dgm:t>
        <a:bodyPr/>
        <a:lstStyle/>
        <a:p>
          <a:pPr>
            <a:lnSpc>
              <a:spcPct val="100000"/>
            </a:lnSpc>
            <a:buNone/>
          </a:pPr>
          <a:r>
            <a:rPr lang="en-US" dirty="0">
              <a:solidFill>
                <a:sysClr val="window" lastClr="FFFFFF">
                  <a:hueOff val="0"/>
                  <a:satOff val="0"/>
                  <a:lumOff val="0"/>
                  <a:alphaOff val="0"/>
                </a:sysClr>
              </a:solidFill>
              <a:latin typeface="Rockwell" panose="02060603020205020403"/>
              <a:ea typeface="+mn-ea"/>
              <a:cs typeface="+mn-cs"/>
            </a:rPr>
            <a:t>Date of Birth</a:t>
          </a:r>
        </a:p>
      </dgm:t>
    </dgm:pt>
    <dgm:pt modelId="{02D2FD31-2763-4561-9FCB-9DA8773CE9BA}" type="parTrans" cxnId="{3DF8E9A1-0046-49DB-A634-0FF350E049CD}">
      <dgm:prSet/>
      <dgm:spPr/>
      <dgm:t>
        <a:bodyPr/>
        <a:lstStyle/>
        <a:p>
          <a:endParaRPr lang="en-US"/>
        </a:p>
      </dgm:t>
    </dgm:pt>
    <dgm:pt modelId="{0EE81516-4A60-4267-8B7A-601219E28D36}" type="sibTrans" cxnId="{3DF8E9A1-0046-49DB-A634-0FF350E049CD}">
      <dgm:prSet/>
      <dgm:spPr/>
      <dgm:t>
        <a:bodyPr/>
        <a:lstStyle/>
        <a:p>
          <a:endParaRPr lang="en-US"/>
        </a:p>
      </dgm:t>
    </dgm:pt>
    <dgm:pt modelId="{84D4B4CD-EE44-4EF7-AF3C-F519E7380F28}">
      <dgm:prSet/>
      <dgm:spPr>
        <a:xfrm>
          <a:off x="549182" y="1783626"/>
          <a:ext cx="5519727" cy="475482"/>
        </a:xfrm>
        <a:prstGeom prst="rect">
          <a:avLst/>
        </a:prstGeom>
        <a:noFill/>
        <a:ln>
          <a:noFill/>
        </a:ln>
        <a:effectLst/>
      </dgm:spPr>
      <dgm:t>
        <a:bodyPr/>
        <a:lstStyle/>
        <a:p>
          <a:pPr>
            <a:lnSpc>
              <a:spcPct val="100000"/>
            </a:lnSpc>
            <a:buNone/>
          </a:pPr>
          <a:r>
            <a:rPr lang="en-US" dirty="0">
              <a:solidFill>
                <a:sysClr val="window" lastClr="FFFFFF">
                  <a:hueOff val="0"/>
                  <a:satOff val="0"/>
                  <a:lumOff val="0"/>
                  <a:alphaOff val="0"/>
                </a:sysClr>
              </a:solidFill>
              <a:latin typeface="Rockwell" panose="02060603020205020403"/>
              <a:ea typeface="+mn-ea"/>
              <a:cs typeface="+mn-cs"/>
            </a:rPr>
            <a:t>Last 4 digits of SSN or SIN</a:t>
          </a:r>
        </a:p>
      </dgm:t>
    </dgm:pt>
    <dgm:pt modelId="{49866295-9FAE-4897-9E73-0437B8448C1D}" type="parTrans" cxnId="{E925C87B-85B2-467E-B931-5E24466AE9BD}">
      <dgm:prSet/>
      <dgm:spPr/>
      <dgm:t>
        <a:bodyPr/>
        <a:lstStyle/>
        <a:p>
          <a:endParaRPr lang="en-US"/>
        </a:p>
      </dgm:t>
    </dgm:pt>
    <dgm:pt modelId="{03FB98F9-5FF6-49F5-9520-9CED7D3D3EE7}" type="sibTrans" cxnId="{E925C87B-85B2-467E-B931-5E24466AE9BD}">
      <dgm:prSet/>
      <dgm:spPr/>
      <dgm:t>
        <a:bodyPr/>
        <a:lstStyle/>
        <a:p>
          <a:endParaRPr lang="en-US"/>
        </a:p>
      </dgm:t>
    </dgm:pt>
    <dgm:pt modelId="{E19305DA-3105-4BFB-9CF5-55EFE2839881}">
      <dgm:prSet/>
      <dgm:spPr>
        <a:xfrm>
          <a:off x="549182" y="2377979"/>
          <a:ext cx="5519727" cy="475482"/>
        </a:xfrm>
        <a:prstGeom prst="rect">
          <a:avLst/>
        </a:prstGeom>
        <a:noFill/>
        <a:ln>
          <a:noFill/>
        </a:ln>
        <a:effectLst/>
      </dgm:spPr>
      <dgm:t>
        <a:bodyPr/>
        <a:lstStyle/>
        <a:p>
          <a:pPr>
            <a:lnSpc>
              <a:spcPct val="100000"/>
            </a:lnSpc>
            <a:buNone/>
          </a:pPr>
          <a:r>
            <a:rPr lang="en-US" b="0" dirty="0">
              <a:solidFill>
                <a:srgbClr val="FFFF00"/>
              </a:solidFill>
              <a:latin typeface="Rockwell" panose="02060603020205020403"/>
              <a:ea typeface="+mn-ea"/>
              <a:cs typeface="+mn-cs"/>
            </a:rPr>
            <a:t>Local Union Applying to</a:t>
          </a:r>
        </a:p>
      </dgm:t>
    </dgm:pt>
    <dgm:pt modelId="{BBC68466-0A85-4F68-A23F-4D944EB16F4A}" type="parTrans" cxnId="{C6E07249-BDD5-4E87-91CA-3FDE83DD7D6F}">
      <dgm:prSet/>
      <dgm:spPr/>
      <dgm:t>
        <a:bodyPr/>
        <a:lstStyle/>
        <a:p>
          <a:endParaRPr lang="en-US"/>
        </a:p>
      </dgm:t>
    </dgm:pt>
    <dgm:pt modelId="{9C514DAF-74D8-44BD-A4AA-B3E0EFAECC16}" type="sibTrans" cxnId="{C6E07249-BDD5-4E87-91CA-3FDE83DD7D6F}">
      <dgm:prSet/>
      <dgm:spPr/>
      <dgm:t>
        <a:bodyPr/>
        <a:lstStyle/>
        <a:p>
          <a:endParaRPr lang="en-US"/>
        </a:p>
      </dgm:t>
    </dgm:pt>
    <dgm:pt modelId="{D38AC435-18D0-4343-9E9E-2F91F1469651}">
      <dgm:prSet/>
      <dgm:spPr>
        <a:xfrm>
          <a:off x="549182" y="3566685"/>
          <a:ext cx="5519727" cy="475482"/>
        </a:xfrm>
        <a:prstGeom prst="rect">
          <a:avLst/>
        </a:prstGeom>
        <a:noFill/>
        <a:ln>
          <a:noFill/>
        </a:ln>
        <a:effectLst/>
      </dgm:spPr>
      <dgm:t>
        <a:bodyPr/>
        <a:lstStyle/>
        <a:p>
          <a:pPr>
            <a:lnSpc>
              <a:spcPct val="100000"/>
            </a:lnSpc>
            <a:buNone/>
          </a:pPr>
          <a:r>
            <a:rPr lang="en-US" dirty="0">
              <a:solidFill>
                <a:sysClr val="window" lastClr="FFFFFF">
                  <a:hueOff val="0"/>
                  <a:satOff val="0"/>
                  <a:lumOff val="0"/>
                  <a:alphaOff val="0"/>
                </a:sysClr>
              </a:solidFill>
              <a:latin typeface="Rockwell" panose="02060603020205020403"/>
              <a:ea typeface="+mn-ea"/>
              <a:cs typeface="+mn-cs"/>
            </a:rPr>
            <a:t>Application Date</a:t>
          </a:r>
        </a:p>
      </dgm:t>
    </dgm:pt>
    <dgm:pt modelId="{5375CEE1-6D62-434B-A568-D45E60EE61EC}" type="parTrans" cxnId="{0A2B6BCD-7C3A-46FB-8FC4-F5EEF6006619}">
      <dgm:prSet/>
      <dgm:spPr/>
      <dgm:t>
        <a:bodyPr/>
        <a:lstStyle/>
        <a:p>
          <a:endParaRPr lang="en-US"/>
        </a:p>
      </dgm:t>
    </dgm:pt>
    <dgm:pt modelId="{4716C2A5-B823-4EB9-A8FF-C5D6E412D5F9}" type="sibTrans" cxnId="{0A2B6BCD-7C3A-46FB-8FC4-F5EEF6006619}">
      <dgm:prSet/>
      <dgm:spPr/>
      <dgm:t>
        <a:bodyPr/>
        <a:lstStyle/>
        <a:p>
          <a:endParaRPr lang="en-US"/>
        </a:p>
      </dgm:t>
    </dgm:pt>
    <dgm:pt modelId="{462CC911-A66E-4DD1-B7B7-BDAE9F92D580}">
      <dgm:prSet/>
      <dgm:spPr>
        <a:xfrm>
          <a:off x="549182" y="4161039"/>
          <a:ext cx="5519727" cy="475482"/>
        </a:xfrm>
        <a:prstGeom prst="rect">
          <a:avLst/>
        </a:prstGeom>
        <a:noFill/>
        <a:ln>
          <a:noFill/>
        </a:ln>
        <a:effectLst/>
      </dgm:spPr>
      <dgm:t>
        <a:bodyPr/>
        <a:lstStyle/>
        <a:p>
          <a:pPr>
            <a:lnSpc>
              <a:spcPct val="100000"/>
            </a:lnSpc>
            <a:buNone/>
          </a:pPr>
          <a:r>
            <a:rPr lang="en-US" dirty="0">
              <a:solidFill>
                <a:sysClr val="window" lastClr="FFFFFF">
                  <a:hueOff val="0"/>
                  <a:satOff val="0"/>
                  <a:lumOff val="0"/>
                  <a:alphaOff val="0"/>
                </a:sysClr>
              </a:solidFill>
              <a:latin typeface="Rockwell" panose="02060603020205020403"/>
              <a:ea typeface="+mn-ea"/>
              <a:cs typeface="+mn-cs"/>
            </a:rPr>
            <a:t>Signature  </a:t>
          </a:r>
        </a:p>
      </dgm:t>
    </dgm:pt>
    <dgm:pt modelId="{2CD83238-2057-4F88-9CCA-831F8CA4CB30}" type="parTrans" cxnId="{5256BADB-6590-4A54-A290-1D7191CE3A6B}">
      <dgm:prSet/>
      <dgm:spPr/>
      <dgm:t>
        <a:bodyPr/>
        <a:lstStyle/>
        <a:p>
          <a:endParaRPr lang="en-US"/>
        </a:p>
      </dgm:t>
    </dgm:pt>
    <dgm:pt modelId="{FEC83B67-9528-414F-92C4-2744850110BC}" type="sibTrans" cxnId="{5256BADB-6590-4A54-A290-1D7191CE3A6B}">
      <dgm:prSet/>
      <dgm:spPr/>
      <dgm:t>
        <a:bodyPr/>
        <a:lstStyle/>
        <a:p>
          <a:endParaRPr lang="en-US"/>
        </a:p>
      </dgm:t>
    </dgm:pt>
    <dgm:pt modelId="{26C0425A-05C9-4696-B0D3-2623084BBDC3}">
      <dgm:prSet/>
      <dgm:spPr>
        <a:xfrm>
          <a:off x="549182" y="2972332"/>
          <a:ext cx="5519727" cy="475482"/>
        </a:xfrm>
        <a:prstGeom prst="rect">
          <a:avLst/>
        </a:prstGeom>
        <a:noFill/>
        <a:ln>
          <a:noFill/>
        </a:ln>
        <a:effectLst/>
      </dgm:spPr>
      <dgm:t>
        <a:bodyPr/>
        <a:lstStyle/>
        <a:p>
          <a:pPr>
            <a:lnSpc>
              <a:spcPct val="100000"/>
            </a:lnSpc>
            <a:buNone/>
          </a:pPr>
          <a:r>
            <a:rPr lang="en-US" dirty="0">
              <a:solidFill>
                <a:sysClr val="window" lastClr="FFFFFF">
                  <a:hueOff val="0"/>
                  <a:satOff val="0"/>
                  <a:lumOff val="0"/>
                  <a:alphaOff val="0"/>
                </a:sysClr>
              </a:solidFill>
              <a:latin typeface="Rockwell" panose="02060603020205020403"/>
              <a:ea typeface="+mn-ea"/>
              <a:cs typeface="+mn-cs"/>
            </a:rPr>
            <a:t>Email Address </a:t>
          </a:r>
        </a:p>
      </dgm:t>
    </dgm:pt>
    <dgm:pt modelId="{2AE3AF20-4F2D-4306-9FD3-FC6374B77C10}" type="parTrans" cxnId="{F370B799-9A19-4401-ACF1-596C771583CC}">
      <dgm:prSet/>
      <dgm:spPr/>
      <dgm:t>
        <a:bodyPr/>
        <a:lstStyle/>
        <a:p>
          <a:endParaRPr lang="en-US"/>
        </a:p>
      </dgm:t>
    </dgm:pt>
    <dgm:pt modelId="{B4092DF3-127C-4DAA-AFA7-147D918466F8}" type="sibTrans" cxnId="{F370B799-9A19-4401-ACF1-596C771583CC}">
      <dgm:prSet/>
      <dgm:spPr/>
      <dgm:t>
        <a:bodyPr/>
        <a:lstStyle/>
        <a:p>
          <a:endParaRPr lang="en-US"/>
        </a:p>
      </dgm:t>
    </dgm:pt>
    <dgm:pt modelId="{3EA8D0B5-E6A6-4986-8C91-D94F67421C67}" type="pres">
      <dgm:prSet presAssocID="{12DC5683-4420-4E99-87B6-0C7B10B30A4B}" presName="root" presStyleCnt="0">
        <dgm:presLayoutVars>
          <dgm:dir/>
          <dgm:resizeHandles val="exact"/>
        </dgm:presLayoutVars>
      </dgm:prSet>
      <dgm:spPr/>
    </dgm:pt>
    <dgm:pt modelId="{A5DFBE0B-3E70-4832-AB70-54AB28D550D6}" type="pres">
      <dgm:prSet presAssocID="{63F637AF-8D55-4690-8128-C645640336B6}" presName="compNode" presStyleCnt="0"/>
      <dgm:spPr/>
    </dgm:pt>
    <dgm:pt modelId="{1780BDE8-7A28-4FCE-85C8-379BF9CDF480}" type="pres">
      <dgm:prSet presAssocID="{63F637AF-8D55-4690-8128-C645640336B6}" presName="bgRect" presStyleLbl="bgShp" presStyleIdx="0" presStyleCnt="8" custLinFactNeighborX="-2937" custLinFactNeighborY="10897"/>
      <dgm:spPr>
        <a:xfrm>
          <a:off x="0" y="11621"/>
          <a:ext cx="6068910" cy="475482"/>
        </a:xfrm>
        <a:prstGeom prst="roundRect">
          <a:avLst>
            <a:gd name="adj" fmla="val 10000"/>
          </a:avLst>
        </a:prstGeom>
        <a:solidFill>
          <a:sysClr val="windowText" lastClr="000000">
            <a:lumMod val="95000"/>
            <a:hueOff val="0"/>
            <a:satOff val="0"/>
            <a:lumOff val="0"/>
            <a:alphaOff val="0"/>
          </a:sysClr>
        </a:solidFill>
        <a:ln>
          <a:noFill/>
        </a:ln>
        <a:effectLst/>
      </dgm:spPr>
    </dgm:pt>
    <dgm:pt modelId="{AACB2833-2FEE-41E7-80AF-B176A36C8697}" type="pres">
      <dgm:prSet presAssocID="{63F637AF-8D55-4690-8128-C645640336B6}" presName="iconRect" presStyleLbl="node1" presStyleIdx="0" presStyleCnt="8"/>
      <dgm:spPr>
        <a:xfrm>
          <a:off x="143833" y="107549"/>
          <a:ext cx="261515" cy="261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gm:spPr>
      <dgm:extLst>
        <a:ext uri="{E40237B7-FDA0-4F09-8148-C483321AD2D9}">
          <dgm14:cNvPr xmlns:dgm14="http://schemas.microsoft.com/office/drawing/2010/diagram" id="0" name="" descr="Help"/>
        </a:ext>
      </dgm:extLst>
    </dgm:pt>
    <dgm:pt modelId="{F09912DA-7933-455D-9BA9-6057FF494D6A}" type="pres">
      <dgm:prSet presAssocID="{63F637AF-8D55-4690-8128-C645640336B6}" presName="spaceRect" presStyleCnt="0"/>
      <dgm:spPr/>
    </dgm:pt>
    <dgm:pt modelId="{B96C2723-1D0D-4A44-80E6-C9924162775A}" type="pres">
      <dgm:prSet presAssocID="{63F637AF-8D55-4690-8128-C645640336B6}" presName="parTx" presStyleLbl="revTx" presStyleIdx="0" presStyleCnt="8">
        <dgm:presLayoutVars>
          <dgm:chMax val="0"/>
          <dgm:chPref val="0"/>
        </dgm:presLayoutVars>
      </dgm:prSet>
      <dgm:spPr/>
    </dgm:pt>
    <dgm:pt modelId="{60F81F08-5EC5-4959-B276-AB498A0D4FFB}" type="pres">
      <dgm:prSet presAssocID="{9A65D9AB-72E2-43F5-BC67-ACCCD2CBD803}" presName="sibTrans" presStyleCnt="0"/>
      <dgm:spPr/>
    </dgm:pt>
    <dgm:pt modelId="{C1A7A8B8-E56A-481A-B534-D10AF2328CB4}" type="pres">
      <dgm:prSet presAssocID="{6FEC1ED8-4A8D-49EA-A15B-BAF33477E47F}" presName="compNode" presStyleCnt="0"/>
      <dgm:spPr/>
    </dgm:pt>
    <dgm:pt modelId="{EFC2B71D-539B-49D8-80DC-616B6BC980C3}" type="pres">
      <dgm:prSet presAssocID="{6FEC1ED8-4A8D-49EA-A15B-BAF33477E47F}" presName="bgRect" presStyleLbl="bgShp" presStyleIdx="1" presStyleCnt="8"/>
      <dgm:spPr>
        <a:xfrm>
          <a:off x="0" y="594919"/>
          <a:ext cx="6068910" cy="475482"/>
        </a:xfrm>
        <a:prstGeom prst="roundRect">
          <a:avLst>
            <a:gd name="adj" fmla="val 10000"/>
          </a:avLst>
        </a:prstGeom>
        <a:solidFill>
          <a:sysClr val="windowText" lastClr="000000">
            <a:lumMod val="95000"/>
            <a:hueOff val="0"/>
            <a:satOff val="0"/>
            <a:lumOff val="0"/>
            <a:alphaOff val="0"/>
          </a:sysClr>
        </a:solidFill>
        <a:ln>
          <a:noFill/>
        </a:ln>
        <a:effectLst/>
      </dgm:spPr>
    </dgm:pt>
    <dgm:pt modelId="{76481421-0FE3-480B-A879-93951688FCA2}" type="pres">
      <dgm:prSet presAssocID="{6FEC1ED8-4A8D-49EA-A15B-BAF33477E47F}" presName="iconRect" presStyleLbl="node1" presStyleIdx="1" presStyleCnt="8"/>
      <dgm:spPr>
        <a:xfrm>
          <a:off x="143833" y="701902"/>
          <a:ext cx="261515" cy="261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gm:spPr>
      <dgm:extLst>
        <a:ext uri="{E40237B7-FDA0-4F09-8148-C483321AD2D9}">
          <dgm14:cNvPr xmlns:dgm14="http://schemas.microsoft.com/office/drawing/2010/diagram" id="0" name="" descr="Marker"/>
        </a:ext>
      </dgm:extLst>
    </dgm:pt>
    <dgm:pt modelId="{6A7B5E5E-6C48-4709-8286-9C4CC56FED84}" type="pres">
      <dgm:prSet presAssocID="{6FEC1ED8-4A8D-49EA-A15B-BAF33477E47F}" presName="spaceRect" presStyleCnt="0"/>
      <dgm:spPr/>
    </dgm:pt>
    <dgm:pt modelId="{5D0F23F1-5DD3-406D-9589-B14663648422}" type="pres">
      <dgm:prSet presAssocID="{6FEC1ED8-4A8D-49EA-A15B-BAF33477E47F}" presName="parTx" presStyleLbl="revTx" presStyleIdx="1" presStyleCnt="8">
        <dgm:presLayoutVars>
          <dgm:chMax val="0"/>
          <dgm:chPref val="0"/>
        </dgm:presLayoutVars>
      </dgm:prSet>
      <dgm:spPr/>
    </dgm:pt>
    <dgm:pt modelId="{3B025F39-E49A-4923-AC46-146814CD2273}" type="pres">
      <dgm:prSet presAssocID="{7DE83034-D934-4EAD-97EE-1971C03F8346}" presName="sibTrans" presStyleCnt="0"/>
      <dgm:spPr/>
    </dgm:pt>
    <dgm:pt modelId="{81FAD4DB-B992-426B-8128-A28CEA8723A8}" type="pres">
      <dgm:prSet presAssocID="{F66FF99E-056D-48D4-AEDE-68FAD0FB7D47}" presName="compNode" presStyleCnt="0"/>
      <dgm:spPr/>
    </dgm:pt>
    <dgm:pt modelId="{BDE18B2D-985E-4107-84F8-FF948F3577E6}" type="pres">
      <dgm:prSet presAssocID="{F66FF99E-056D-48D4-AEDE-68FAD0FB7D47}" presName="bgRect" presStyleLbl="bgShp" presStyleIdx="2" presStyleCnt="8"/>
      <dgm:spPr>
        <a:xfrm>
          <a:off x="0" y="1189272"/>
          <a:ext cx="6068910" cy="475482"/>
        </a:xfrm>
        <a:prstGeom prst="roundRect">
          <a:avLst>
            <a:gd name="adj" fmla="val 10000"/>
          </a:avLst>
        </a:prstGeom>
        <a:solidFill>
          <a:sysClr val="windowText" lastClr="000000">
            <a:lumMod val="95000"/>
            <a:hueOff val="0"/>
            <a:satOff val="0"/>
            <a:lumOff val="0"/>
            <a:alphaOff val="0"/>
          </a:sysClr>
        </a:solidFill>
        <a:ln>
          <a:noFill/>
        </a:ln>
        <a:effectLst/>
      </dgm:spPr>
    </dgm:pt>
    <dgm:pt modelId="{D531927C-9989-455B-8858-4CC7ADFEBA49}" type="pres">
      <dgm:prSet presAssocID="{F66FF99E-056D-48D4-AEDE-68FAD0FB7D47}" presName="iconRect" presStyleLbl="node1" presStyleIdx="2" presStyleCnt="8"/>
      <dgm:spPr>
        <a:xfrm>
          <a:off x="143833" y="1296256"/>
          <a:ext cx="261515" cy="261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gm:spPr>
      <dgm:extLst>
        <a:ext uri="{E40237B7-FDA0-4F09-8148-C483321AD2D9}">
          <dgm14:cNvPr xmlns:dgm14="http://schemas.microsoft.com/office/drawing/2010/diagram" id="0" name="" descr="Crib"/>
        </a:ext>
      </dgm:extLst>
    </dgm:pt>
    <dgm:pt modelId="{E4ACE74A-2E7D-41EC-BB73-A2645BD9C432}" type="pres">
      <dgm:prSet presAssocID="{F66FF99E-056D-48D4-AEDE-68FAD0FB7D47}" presName="spaceRect" presStyleCnt="0"/>
      <dgm:spPr/>
    </dgm:pt>
    <dgm:pt modelId="{ED54C65A-490B-4986-B255-FF4A5C38ED4A}" type="pres">
      <dgm:prSet presAssocID="{F66FF99E-056D-48D4-AEDE-68FAD0FB7D47}" presName="parTx" presStyleLbl="revTx" presStyleIdx="2" presStyleCnt="8">
        <dgm:presLayoutVars>
          <dgm:chMax val="0"/>
          <dgm:chPref val="0"/>
        </dgm:presLayoutVars>
      </dgm:prSet>
      <dgm:spPr/>
    </dgm:pt>
    <dgm:pt modelId="{F1219A36-D274-424D-843E-F01ABA51A1D9}" type="pres">
      <dgm:prSet presAssocID="{0EE81516-4A60-4267-8B7A-601219E28D36}" presName="sibTrans" presStyleCnt="0"/>
      <dgm:spPr/>
    </dgm:pt>
    <dgm:pt modelId="{D7617DF7-4D38-47EF-93F4-A49CF57D50E8}" type="pres">
      <dgm:prSet presAssocID="{84D4B4CD-EE44-4EF7-AF3C-F519E7380F28}" presName="compNode" presStyleCnt="0"/>
      <dgm:spPr/>
    </dgm:pt>
    <dgm:pt modelId="{BD6F8CC3-D074-4673-804E-47448D67F9B4}" type="pres">
      <dgm:prSet presAssocID="{84D4B4CD-EE44-4EF7-AF3C-F519E7380F28}" presName="bgRect" presStyleLbl="bgShp" presStyleIdx="3" presStyleCnt="8"/>
      <dgm:spPr>
        <a:xfrm>
          <a:off x="0" y="1783626"/>
          <a:ext cx="6068910" cy="475482"/>
        </a:xfrm>
        <a:prstGeom prst="roundRect">
          <a:avLst>
            <a:gd name="adj" fmla="val 10000"/>
          </a:avLst>
        </a:prstGeom>
        <a:solidFill>
          <a:sysClr val="windowText" lastClr="000000">
            <a:lumMod val="95000"/>
            <a:hueOff val="0"/>
            <a:satOff val="0"/>
            <a:lumOff val="0"/>
            <a:alphaOff val="0"/>
          </a:sysClr>
        </a:solidFill>
        <a:ln>
          <a:noFill/>
        </a:ln>
        <a:effectLst/>
      </dgm:spPr>
    </dgm:pt>
    <dgm:pt modelId="{2CBF8533-E197-41F3-8AE7-C27A753E8A74}" type="pres">
      <dgm:prSet presAssocID="{84D4B4CD-EE44-4EF7-AF3C-F519E7380F28}" presName="iconRect" presStyleLbl="node1" presStyleIdx="3" presStyleCnt="8"/>
      <dgm:spPr>
        <a:xfrm>
          <a:off x="143833" y="1890609"/>
          <a:ext cx="261515" cy="261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gm:spPr>
      <dgm:extLst>
        <a:ext uri="{E40237B7-FDA0-4F09-8148-C483321AD2D9}">
          <dgm14:cNvPr xmlns:dgm14="http://schemas.microsoft.com/office/drawing/2010/diagram" id="0" name="" descr="Close"/>
        </a:ext>
      </dgm:extLst>
    </dgm:pt>
    <dgm:pt modelId="{177DA438-2BEC-4A22-BF9F-C4578653A65A}" type="pres">
      <dgm:prSet presAssocID="{84D4B4CD-EE44-4EF7-AF3C-F519E7380F28}" presName="spaceRect" presStyleCnt="0"/>
      <dgm:spPr/>
    </dgm:pt>
    <dgm:pt modelId="{080EF54E-6C53-4F0B-AA17-8631C718937F}" type="pres">
      <dgm:prSet presAssocID="{84D4B4CD-EE44-4EF7-AF3C-F519E7380F28}" presName="parTx" presStyleLbl="revTx" presStyleIdx="3" presStyleCnt="8">
        <dgm:presLayoutVars>
          <dgm:chMax val="0"/>
          <dgm:chPref val="0"/>
        </dgm:presLayoutVars>
      </dgm:prSet>
      <dgm:spPr/>
    </dgm:pt>
    <dgm:pt modelId="{9FCF5465-C47A-4FB7-873B-FE3F40956984}" type="pres">
      <dgm:prSet presAssocID="{03FB98F9-5FF6-49F5-9520-9CED7D3D3EE7}" presName="sibTrans" presStyleCnt="0"/>
      <dgm:spPr/>
    </dgm:pt>
    <dgm:pt modelId="{C9ABADEA-C797-4B11-9FDB-29D23345EF53}" type="pres">
      <dgm:prSet presAssocID="{E19305DA-3105-4BFB-9CF5-55EFE2839881}" presName="compNode" presStyleCnt="0"/>
      <dgm:spPr/>
    </dgm:pt>
    <dgm:pt modelId="{8E7F37EA-FAC2-4A1D-8B36-51EAB3D9E1C0}" type="pres">
      <dgm:prSet presAssocID="{E19305DA-3105-4BFB-9CF5-55EFE2839881}" presName="bgRect" presStyleLbl="bgShp" presStyleIdx="4" presStyleCnt="8"/>
      <dgm:spPr>
        <a:xfrm>
          <a:off x="0" y="2377979"/>
          <a:ext cx="6068910" cy="475482"/>
        </a:xfrm>
        <a:prstGeom prst="roundRect">
          <a:avLst>
            <a:gd name="adj" fmla="val 10000"/>
          </a:avLst>
        </a:prstGeom>
        <a:solidFill>
          <a:sysClr val="windowText" lastClr="000000">
            <a:lumMod val="95000"/>
            <a:hueOff val="0"/>
            <a:satOff val="0"/>
            <a:lumOff val="0"/>
            <a:alphaOff val="0"/>
          </a:sysClr>
        </a:solidFill>
        <a:ln>
          <a:noFill/>
        </a:ln>
        <a:effectLst/>
      </dgm:spPr>
    </dgm:pt>
    <dgm:pt modelId="{A841AF87-58A8-4C4F-9545-E7ED1DC29D2B}" type="pres">
      <dgm:prSet presAssocID="{E19305DA-3105-4BFB-9CF5-55EFE2839881}" presName="iconRect" presStyleLbl="node1" presStyleIdx="4" presStyleCnt="8"/>
      <dgm:spPr>
        <a:xfrm>
          <a:off x="143833" y="2484962"/>
          <a:ext cx="261515" cy="2615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gm:spPr>
      <dgm:extLst>
        <a:ext uri="{E40237B7-FDA0-4F09-8148-C483321AD2D9}">
          <dgm14:cNvPr xmlns:dgm14="http://schemas.microsoft.com/office/drawing/2010/diagram" id="0" name="" descr="Handshake"/>
        </a:ext>
      </dgm:extLst>
    </dgm:pt>
    <dgm:pt modelId="{D822209C-7306-4C58-A44B-16AA98894E3E}" type="pres">
      <dgm:prSet presAssocID="{E19305DA-3105-4BFB-9CF5-55EFE2839881}" presName="spaceRect" presStyleCnt="0"/>
      <dgm:spPr/>
    </dgm:pt>
    <dgm:pt modelId="{51D98668-4C23-4B7D-BA5A-DB033D4F66CE}" type="pres">
      <dgm:prSet presAssocID="{E19305DA-3105-4BFB-9CF5-55EFE2839881}" presName="parTx" presStyleLbl="revTx" presStyleIdx="4" presStyleCnt="8">
        <dgm:presLayoutVars>
          <dgm:chMax val="0"/>
          <dgm:chPref val="0"/>
        </dgm:presLayoutVars>
      </dgm:prSet>
      <dgm:spPr/>
    </dgm:pt>
    <dgm:pt modelId="{F7400746-3EF3-46E1-8198-EE1462CC8112}" type="pres">
      <dgm:prSet presAssocID="{9C514DAF-74D8-44BD-A4AA-B3E0EFAECC16}" presName="sibTrans" presStyleCnt="0"/>
      <dgm:spPr/>
    </dgm:pt>
    <dgm:pt modelId="{B0D345ED-CB9D-4BAA-BE35-EBB6EBEDE93D}" type="pres">
      <dgm:prSet presAssocID="{26C0425A-05C9-4696-B0D3-2623084BBDC3}" presName="compNode" presStyleCnt="0"/>
      <dgm:spPr/>
    </dgm:pt>
    <dgm:pt modelId="{4A4DB6CC-F761-4B3D-90F0-9FABC3628760}" type="pres">
      <dgm:prSet presAssocID="{26C0425A-05C9-4696-B0D3-2623084BBDC3}" presName="bgRect" presStyleLbl="bgShp" presStyleIdx="5" presStyleCnt="8"/>
      <dgm:spPr>
        <a:xfrm>
          <a:off x="0" y="2972332"/>
          <a:ext cx="6068910" cy="475482"/>
        </a:xfrm>
        <a:prstGeom prst="roundRect">
          <a:avLst>
            <a:gd name="adj" fmla="val 10000"/>
          </a:avLst>
        </a:prstGeom>
        <a:solidFill>
          <a:sysClr val="windowText" lastClr="000000">
            <a:lumMod val="95000"/>
            <a:hueOff val="0"/>
            <a:satOff val="0"/>
            <a:lumOff val="0"/>
            <a:alphaOff val="0"/>
          </a:sysClr>
        </a:solidFill>
        <a:ln>
          <a:noFill/>
        </a:ln>
        <a:effectLst/>
      </dgm:spPr>
    </dgm:pt>
    <dgm:pt modelId="{95C09928-45E7-4AD7-AAA5-A9C5D2246544}" type="pres">
      <dgm:prSet presAssocID="{26C0425A-05C9-4696-B0D3-2623084BBDC3}" presName="iconRect" presStyleLbl="node1" presStyleIdx="5" presStyleCnt="8"/>
      <dgm:spPr>
        <a:xfrm>
          <a:off x="143833" y="3079316"/>
          <a:ext cx="261515" cy="2615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flat" cmpd="sng" algn="ctr">
          <a:solidFill>
            <a:sysClr val="window" lastClr="FFFFFF">
              <a:alpha val="0"/>
              <a:hueOff val="0"/>
              <a:satOff val="0"/>
              <a:lumOff val="0"/>
              <a:alphaOff val="0"/>
            </a:sysClr>
          </a:solidFill>
          <a:prstDash val="solid"/>
        </a:ln>
        <a:effectLst/>
      </dgm:spPr>
      <dgm:extLst>
        <a:ext uri="{E40237B7-FDA0-4F09-8148-C483321AD2D9}">
          <dgm14:cNvPr xmlns:dgm14="http://schemas.microsoft.com/office/drawing/2010/diagram" id="0" name="" descr="Internet"/>
        </a:ext>
      </dgm:extLst>
    </dgm:pt>
    <dgm:pt modelId="{A3FD56D0-06D9-469B-B8DC-CC4A401CBE69}" type="pres">
      <dgm:prSet presAssocID="{26C0425A-05C9-4696-B0D3-2623084BBDC3}" presName="spaceRect" presStyleCnt="0"/>
      <dgm:spPr/>
    </dgm:pt>
    <dgm:pt modelId="{C3E66A77-72E5-4751-B46D-160901CA5CFF}" type="pres">
      <dgm:prSet presAssocID="{26C0425A-05C9-4696-B0D3-2623084BBDC3}" presName="parTx" presStyleLbl="revTx" presStyleIdx="5" presStyleCnt="8">
        <dgm:presLayoutVars>
          <dgm:chMax val="0"/>
          <dgm:chPref val="0"/>
        </dgm:presLayoutVars>
      </dgm:prSet>
      <dgm:spPr/>
    </dgm:pt>
    <dgm:pt modelId="{7342D4F5-B793-4F6C-BBAB-E8ED60693D2C}" type="pres">
      <dgm:prSet presAssocID="{B4092DF3-127C-4DAA-AFA7-147D918466F8}" presName="sibTrans" presStyleCnt="0"/>
      <dgm:spPr/>
    </dgm:pt>
    <dgm:pt modelId="{4276A95C-2534-49A1-9B41-6AE91BA3247D}" type="pres">
      <dgm:prSet presAssocID="{D38AC435-18D0-4343-9E9E-2F91F1469651}" presName="compNode" presStyleCnt="0"/>
      <dgm:spPr/>
    </dgm:pt>
    <dgm:pt modelId="{C6EB22D9-4663-4FF7-8EA1-43E8A635F9DC}" type="pres">
      <dgm:prSet presAssocID="{D38AC435-18D0-4343-9E9E-2F91F1469651}" presName="bgRect" presStyleLbl="bgShp" presStyleIdx="6" presStyleCnt="8"/>
      <dgm:spPr>
        <a:xfrm>
          <a:off x="0" y="3566685"/>
          <a:ext cx="6068910" cy="475482"/>
        </a:xfrm>
        <a:prstGeom prst="roundRect">
          <a:avLst>
            <a:gd name="adj" fmla="val 10000"/>
          </a:avLst>
        </a:prstGeom>
        <a:solidFill>
          <a:sysClr val="windowText" lastClr="000000">
            <a:lumMod val="95000"/>
            <a:hueOff val="0"/>
            <a:satOff val="0"/>
            <a:lumOff val="0"/>
            <a:alphaOff val="0"/>
          </a:sysClr>
        </a:solidFill>
        <a:ln>
          <a:noFill/>
        </a:ln>
        <a:effectLst/>
      </dgm:spPr>
    </dgm:pt>
    <dgm:pt modelId="{1C544C8B-02E1-4468-AA5A-6BE5430A109D}" type="pres">
      <dgm:prSet presAssocID="{D38AC435-18D0-4343-9E9E-2F91F1469651}" presName="iconRect" presStyleLbl="node1" presStyleIdx="6" presStyleCnt="8"/>
      <dgm:spPr>
        <a:xfrm>
          <a:off x="143833" y="3673669"/>
          <a:ext cx="261515" cy="26151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gm:spPr>
      <dgm:extLst>
        <a:ext uri="{E40237B7-FDA0-4F09-8148-C483321AD2D9}">
          <dgm14:cNvPr xmlns:dgm14="http://schemas.microsoft.com/office/drawing/2010/diagram" id="0" name="" descr="Daily Calendar"/>
        </a:ext>
      </dgm:extLst>
    </dgm:pt>
    <dgm:pt modelId="{B1CD452E-D0D4-484C-AFAB-10A4FF2F2BA8}" type="pres">
      <dgm:prSet presAssocID="{D38AC435-18D0-4343-9E9E-2F91F1469651}" presName="spaceRect" presStyleCnt="0"/>
      <dgm:spPr/>
    </dgm:pt>
    <dgm:pt modelId="{4C5DC197-C10C-42E9-AC12-186580BEE2BA}" type="pres">
      <dgm:prSet presAssocID="{D38AC435-18D0-4343-9E9E-2F91F1469651}" presName="parTx" presStyleLbl="revTx" presStyleIdx="6" presStyleCnt="8">
        <dgm:presLayoutVars>
          <dgm:chMax val="0"/>
          <dgm:chPref val="0"/>
        </dgm:presLayoutVars>
      </dgm:prSet>
      <dgm:spPr/>
    </dgm:pt>
    <dgm:pt modelId="{59F643A4-DD9D-43AB-A3F8-15D7E7A2A291}" type="pres">
      <dgm:prSet presAssocID="{4716C2A5-B823-4EB9-A8FF-C5D6E412D5F9}" presName="sibTrans" presStyleCnt="0"/>
      <dgm:spPr/>
    </dgm:pt>
    <dgm:pt modelId="{D89B4DAE-7FE6-40B4-854E-9FB5AF495F9F}" type="pres">
      <dgm:prSet presAssocID="{462CC911-A66E-4DD1-B7B7-BDAE9F92D580}" presName="compNode" presStyleCnt="0"/>
      <dgm:spPr/>
    </dgm:pt>
    <dgm:pt modelId="{BC0613C7-BBE4-44EE-84FB-6E3F5BD90256}" type="pres">
      <dgm:prSet presAssocID="{462CC911-A66E-4DD1-B7B7-BDAE9F92D580}" presName="bgRect" presStyleLbl="bgShp" presStyleIdx="7" presStyleCnt="8"/>
      <dgm:spPr>
        <a:xfrm>
          <a:off x="0" y="4161039"/>
          <a:ext cx="6068910" cy="475482"/>
        </a:xfrm>
        <a:prstGeom prst="roundRect">
          <a:avLst>
            <a:gd name="adj" fmla="val 10000"/>
          </a:avLst>
        </a:prstGeom>
        <a:solidFill>
          <a:sysClr val="windowText" lastClr="000000">
            <a:lumMod val="95000"/>
            <a:hueOff val="0"/>
            <a:satOff val="0"/>
            <a:lumOff val="0"/>
            <a:alphaOff val="0"/>
          </a:sysClr>
        </a:solidFill>
        <a:ln>
          <a:noFill/>
        </a:ln>
        <a:effectLst/>
      </dgm:spPr>
    </dgm:pt>
    <dgm:pt modelId="{5F7B8213-385B-4A48-8DA6-E3A724BA16A0}" type="pres">
      <dgm:prSet presAssocID="{462CC911-A66E-4DD1-B7B7-BDAE9F92D580}" presName="iconRect" presStyleLbl="node1" presStyleIdx="7" presStyleCnt="8"/>
      <dgm:spPr>
        <a:xfrm>
          <a:off x="143833" y="4268022"/>
          <a:ext cx="261515" cy="26151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gm:spPr>
      <dgm:extLst>
        <a:ext uri="{E40237B7-FDA0-4F09-8148-C483321AD2D9}">
          <dgm14:cNvPr xmlns:dgm14="http://schemas.microsoft.com/office/drawing/2010/diagram" id="0" name="" descr="Contract"/>
        </a:ext>
      </dgm:extLst>
    </dgm:pt>
    <dgm:pt modelId="{0E9AB608-1AF9-4BF9-B3C0-9DD38786808F}" type="pres">
      <dgm:prSet presAssocID="{462CC911-A66E-4DD1-B7B7-BDAE9F92D580}" presName="spaceRect" presStyleCnt="0"/>
      <dgm:spPr/>
    </dgm:pt>
    <dgm:pt modelId="{F028B430-5BB7-4A5A-BA8D-092CC01C0A79}" type="pres">
      <dgm:prSet presAssocID="{462CC911-A66E-4DD1-B7B7-BDAE9F92D580}" presName="parTx" presStyleLbl="revTx" presStyleIdx="7" presStyleCnt="8">
        <dgm:presLayoutVars>
          <dgm:chMax val="0"/>
          <dgm:chPref val="0"/>
        </dgm:presLayoutVars>
      </dgm:prSet>
      <dgm:spPr/>
    </dgm:pt>
  </dgm:ptLst>
  <dgm:cxnLst>
    <dgm:cxn modelId="{895AB207-F6E4-434D-9F00-AB6A7A88A366}" type="presOf" srcId="{84D4B4CD-EE44-4EF7-AF3C-F519E7380F28}" destId="{080EF54E-6C53-4F0B-AA17-8631C718937F}" srcOrd="0" destOrd="0" presId="urn:microsoft.com/office/officeart/2018/2/layout/IconVerticalSolidList"/>
    <dgm:cxn modelId="{F4BF560D-C26F-4F79-98CD-AE381BBFAA24}" srcId="{12DC5683-4420-4E99-87B6-0C7B10B30A4B}" destId="{63F637AF-8D55-4690-8128-C645640336B6}" srcOrd="0" destOrd="0" parTransId="{8821E46B-1873-452E-B126-27ECE657087C}" sibTransId="{9A65D9AB-72E2-43F5-BC67-ACCCD2CBD803}"/>
    <dgm:cxn modelId="{A50D1D1A-1C6A-4486-8741-600DD089FD41}" type="presOf" srcId="{E19305DA-3105-4BFB-9CF5-55EFE2839881}" destId="{51D98668-4C23-4B7D-BA5A-DB033D4F66CE}" srcOrd="0" destOrd="0" presId="urn:microsoft.com/office/officeart/2018/2/layout/IconVerticalSolidList"/>
    <dgm:cxn modelId="{C6E07249-BDD5-4E87-91CA-3FDE83DD7D6F}" srcId="{12DC5683-4420-4E99-87B6-0C7B10B30A4B}" destId="{E19305DA-3105-4BFB-9CF5-55EFE2839881}" srcOrd="4" destOrd="0" parTransId="{BBC68466-0A85-4F68-A23F-4D944EB16F4A}" sibTransId="{9C514DAF-74D8-44BD-A4AA-B3E0EFAECC16}"/>
    <dgm:cxn modelId="{2AC4016C-A686-4EA8-A320-454A7D19BDE2}" type="presOf" srcId="{462CC911-A66E-4DD1-B7B7-BDAE9F92D580}" destId="{F028B430-5BB7-4A5A-BA8D-092CC01C0A79}" srcOrd="0" destOrd="0" presId="urn:microsoft.com/office/officeart/2018/2/layout/IconVerticalSolidList"/>
    <dgm:cxn modelId="{54BA3373-3D12-411B-9B54-20453F144AD2}" type="presOf" srcId="{D38AC435-18D0-4343-9E9E-2F91F1469651}" destId="{4C5DC197-C10C-42E9-AC12-186580BEE2BA}" srcOrd="0" destOrd="0" presId="urn:microsoft.com/office/officeart/2018/2/layout/IconVerticalSolidList"/>
    <dgm:cxn modelId="{C99BE774-91B7-48A4-98E5-7DEF9D0F0010}" type="presOf" srcId="{F66FF99E-056D-48D4-AEDE-68FAD0FB7D47}" destId="{ED54C65A-490B-4986-B255-FF4A5C38ED4A}" srcOrd="0" destOrd="0" presId="urn:microsoft.com/office/officeart/2018/2/layout/IconVerticalSolidList"/>
    <dgm:cxn modelId="{E925C87B-85B2-467E-B931-5E24466AE9BD}" srcId="{12DC5683-4420-4E99-87B6-0C7B10B30A4B}" destId="{84D4B4CD-EE44-4EF7-AF3C-F519E7380F28}" srcOrd="3" destOrd="0" parTransId="{49866295-9FAE-4897-9E73-0437B8448C1D}" sibTransId="{03FB98F9-5FF6-49F5-9520-9CED7D3D3EE7}"/>
    <dgm:cxn modelId="{022FCA83-A1A0-4929-B1EF-3CCBBF9305A7}" srcId="{12DC5683-4420-4E99-87B6-0C7B10B30A4B}" destId="{6FEC1ED8-4A8D-49EA-A15B-BAF33477E47F}" srcOrd="1" destOrd="0" parTransId="{A0BA3A1B-4A8D-40C3-AB06-12525EA6060B}" sibTransId="{7DE83034-D934-4EAD-97EE-1971C03F8346}"/>
    <dgm:cxn modelId="{F370B799-9A19-4401-ACF1-596C771583CC}" srcId="{12DC5683-4420-4E99-87B6-0C7B10B30A4B}" destId="{26C0425A-05C9-4696-B0D3-2623084BBDC3}" srcOrd="5" destOrd="0" parTransId="{2AE3AF20-4F2D-4306-9FD3-FC6374B77C10}" sibTransId="{B4092DF3-127C-4DAA-AFA7-147D918466F8}"/>
    <dgm:cxn modelId="{3DF8E9A1-0046-49DB-A634-0FF350E049CD}" srcId="{12DC5683-4420-4E99-87B6-0C7B10B30A4B}" destId="{F66FF99E-056D-48D4-AEDE-68FAD0FB7D47}" srcOrd="2" destOrd="0" parTransId="{02D2FD31-2763-4561-9FCB-9DA8773CE9BA}" sibTransId="{0EE81516-4A60-4267-8B7A-601219E28D36}"/>
    <dgm:cxn modelId="{28DADEBC-3432-4428-A3E7-330D434F8367}" type="presOf" srcId="{26C0425A-05C9-4696-B0D3-2623084BBDC3}" destId="{C3E66A77-72E5-4751-B46D-160901CA5CFF}" srcOrd="0" destOrd="0" presId="urn:microsoft.com/office/officeart/2018/2/layout/IconVerticalSolidList"/>
    <dgm:cxn modelId="{0A2B6BCD-7C3A-46FB-8FC4-F5EEF6006619}" srcId="{12DC5683-4420-4E99-87B6-0C7B10B30A4B}" destId="{D38AC435-18D0-4343-9E9E-2F91F1469651}" srcOrd="6" destOrd="0" parTransId="{5375CEE1-6D62-434B-A568-D45E60EE61EC}" sibTransId="{4716C2A5-B823-4EB9-A8FF-C5D6E412D5F9}"/>
    <dgm:cxn modelId="{B8EEEDD5-C296-4F7A-B400-3610DF47600B}" type="presOf" srcId="{12DC5683-4420-4E99-87B6-0C7B10B30A4B}" destId="{3EA8D0B5-E6A6-4986-8C91-D94F67421C67}" srcOrd="0" destOrd="0" presId="urn:microsoft.com/office/officeart/2018/2/layout/IconVerticalSolidList"/>
    <dgm:cxn modelId="{5256BADB-6590-4A54-A290-1D7191CE3A6B}" srcId="{12DC5683-4420-4E99-87B6-0C7B10B30A4B}" destId="{462CC911-A66E-4DD1-B7B7-BDAE9F92D580}" srcOrd="7" destOrd="0" parTransId="{2CD83238-2057-4F88-9CCA-831F8CA4CB30}" sibTransId="{FEC83B67-9528-414F-92C4-2744850110BC}"/>
    <dgm:cxn modelId="{4C578EDE-CACE-48D6-954C-EC2D2079D757}" type="presOf" srcId="{63F637AF-8D55-4690-8128-C645640336B6}" destId="{B96C2723-1D0D-4A44-80E6-C9924162775A}" srcOrd="0" destOrd="0" presId="urn:microsoft.com/office/officeart/2018/2/layout/IconVerticalSolidList"/>
    <dgm:cxn modelId="{51D327E5-8C2C-4B34-8032-9E514502A60A}" type="presOf" srcId="{6FEC1ED8-4A8D-49EA-A15B-BAF33477E47F}" destId="{5D0F23F1-5DD3-406D-9589-B14663648422}" srcOrd="0" destOrd="0" presId="urn:microsoft.com/office/officeart/2018/2/layout/IconVerticalSolidList"/>
    <dgm:cxn modelId="{0B657F34-ADE6-49E7-8610-C0881EE99299}" type="presParOf" srcId="{3EA8D0B5-E6A6-4986-8C91-D94F67421C67}" destId="{A5DFBE0B-3E70-4832-AB70-54AB28D550D6}" srcOrd="0" destOrd="0" presId="urn:microsoft.com/office/officeart/2018/2/layout/IconVerticalSolidList"/>
    <dgm:cxn modelId="{F6171C23-BDA1-4835-9489-3CE977E04186}" type="presParOf" srcId="{A5DFBE0B-3E70-4832-AB70-54AB28D550D6}" destId="{1780BDE8-7A28-4FCE-85C8-379BF9CDF480}" srcOrd="0" destOrd="0" presId="urn:microsoft.com/office/officeart/2018/2/layout/IconVerticalSolidList"/>
    <dgm:cxn modelId="{F6EB281B-D79B-4229-BF2D-E9E460BA4608}" type="presParOf" srcId="{A5DFBE0B-3E70-4832-AB70-54AB28D550D6}" destId="{AACB2833-2FEE-41E7-80AF-B176A36C8697}" srcOrd="1" destOrd="0" presId="urn:microsoft.com/office/officeart/2018/2/layout/IconVerticalSolidList"/>
    <dgm:cxn modelId="{FEBD0751-E95D-4011-B26E-C8F6C822D0A2}" type="presParOf" srcId="{A5DFBE0B-3E70-4832-AB70-54AB28D550D6}" destId="{F09912DA-7933-455D-9BA9-6057FF494D6A}" srcOrd="2" destOrd="0" presId="urn:microsoft.com/office/officeart/2018/2/layout/IconVerticalSolidList"/>
    <dgm:cxn modelId="{439DF3D8-0626-4E4F-B515-72110CA69C1A}" type="presParOf" srcId="{A5DFBE0B-3E70-4832-AB70-54AB28D550D6}" destId="{B96C2723-1D0D-4A44-80E6-C9924162775A}" srcOrd="3" destOrd="0" presId="urn:microsoft.com/office/officeart/2018/2/layout/IconVerticalSolidList"/>
    <dgm:cxn modelId="{0714376D-E460-48E1-BE36-DD635E2FCE43}" type="presParOf" srcId="{3EA8D0B5-E6A6-4986-8C91-D94F67421C67}" destId="{60F81F08-5EC5-4959-B276-AB498A0D4FFB}" srcOrd="1" destOrd="0" presId="urn:microsoft.com/office/officeart/2018/2/layout/IconVerticalSolidList"/>
    <dgm:cxn modelId="{10F396BF-0BF7-49EC-BAF9-4F187E9BB5B7}" type="presParOf" srcId="{3EA8D0B5-E6A6-4986-8C91-D94F67421C67}" destId="{C1A7A8B8-E56A-481A-B534-D10AF2328CB4}" srcOrd="2" destOrd="0" presId="urn:microsoft.com/office/officeart/2018/2/layout/IconVerticalSolidList"/>
    <dgm:cxn modelId="{4173E649-4356-4A75-A69A-B8435E23E0E4}" type="presParOf" srcId="{C1A7A8B8-E56A-481A-B534-D10AF2328CB4}" destId="{EFC2B71D-539B-49D8-80DC-616B6BC980C3}" srcOrd="0" destOrd="0" presId="urn:microsoft.com/office/officeart/2018/2/layout/IconVerticalSolidList"/>
    <dgm:cxn modelId="{07885525-4B13-4EE3-8CB6-F124E7E18EB3}" type="presParOf" srcId="{C1A7A8B8-E56A-481A-B534-D10AF2328CB4}" destId="{76481421-0FE3-480B-A879-93951688FCA2}" srcOrd="1" destOrd="0" presId="urn:microsoft.com/office/officeart/2018/2/layout/IconVerticalSolidList"/>
    <dgm:cxn modelId="{26018212-D35F-4D93-B3D9-5FE6F758BF63}" type="presParOf" srcId="{C1A7A8B8-E56A-481A-B534-D10AF2328CB4}" destId="{6A7B5E5E-6C48-4709-8286-9C4CC56FED84}" srcOrd="2" destOrd="0" presId="urn:microsoft.com/office/officeart/2018/2/layout/IconVerticalSolidList"/>
    <dgm:cxn modelId="{513C2A22-0E8D-4354-875F-7F812B20C23F}" type="presParOf" srcId="{C1A7A8B8-E56A-481A-B534-D10AF2328CB4}" destId="{5D0F23F1-5DD3-406D-9589-B14663648422}" srcOrd="3" destOrd="0" presId="urn:microsoft.com/office/officeart/2018/2/layout/IconVerticalSolidList"/>
    <dgm:cxn modelId="{689C0A79-8AFA-44D4-99B5-E7A4F0D2DED7}" type="presParOf" srcId="{3EA8D0B5-E6A6-4986-8C91-D94F67421C67}" destId="{3B025F39-E49A-4923-AC46-146814CD2273}" srcOrd="3" destOrd="0" presId="urn:microsoft.com/office/officeart/2018/2/layout/IconVerticalSolidList"/>
    <dgm:cxn modelId="{0AA22001-56B9-4A98-8312-20EE7A4822B3}" type="presParOf" srcId="{3EA8D0B5-E6A6-4986-8C91-D94F67421C67}" destId="{81FAD4DB-B992-426B-8128-A28CEA8723A8}" srcOrd="4" destOrd="0" presId="urn:microsoft.com/office/officeart/2018/2/layout/IconVerticalSolidList"/>
    <dgm:cxn modelId="{C718F40D-636C-4B40-AEAE-8E36AB6B0E91}" type="presParOf" srcId="{81FAD4DB-B992-426B-8128-A28CEA8723A8}" destId="{BDE18B2D-985E-4107-84F8-FF948F3577E6}" srcOrd="0" destOrd="0" presId="urn:microsoft.com/office/officeart/2018/2/layout/IconVerticalSolidList"/>
    <dgm:cxn modelId="{88268CDA-0F7A-400B-8FE8-452780081EF0}" type="presParOf" srcId="{81FAD4DB-B992-426B-8128-A28CEA8723A8}" destId="{D531927C-9989-455B-8858-4CC7ADFEBA49}" srcOrd="1" destOrd="0" presId="urn:microsoft.com/office/officeart/2018/2/layout/IconVerticalSolidList"/>
    <dgm:cxn modelId="{4C323608-1471-4905-BEBE-14896FEEE16D}" type="presParOf" srcId="{81FAD4DB-B992-426B-8128-A28CEA8723A8}" destId="{E4ACE74A-2E7D-41EC-BB73-A2645BD9C432}" srcOrd="2" destOrd="0" presId="urn:microsoft.com/office/officeart/2018/2/layout/IconVerticalSolidList"/>
    <dgm:cxn modelId="{6D2B5952-A96B-4AC7-9DBB-E827080E4B1B}" type="presParOf" srcId="{81FAD4DB-B992-426B-8128-A28CEA8723A8}" destId="{ED54C65A-490B-4986-B255-FF4A5C38ED4A}" srcOrd="3" destOrd="0" presId="urn:microsoft.com/office/officeart/2018/2/layout/IconVerticalSolidList"/>
    <dgm:cxn modelId="{7FDF798F-CBFA-4203-B0F7-D04390135142}" type="presParOf" srcId="{3EA8D0B5-E6A6-4986-8C91-D94F67421C67}" destId="{F1219A36-D274-424D-843E-F01ABA51A1D9}" srcOrd="5" destOrd="0" presId="urn:microsoft.com/office/officeart/2018/2/layout/IconVerticalSolidList"/>
    <dgm:cxn modelId="{8BC58ED7-4C02-4D67-B717-8032C60D9B72}" type="presParOf" srcId="{3EA8D0B5-E6A6-4986-8C91-D94F67421C67}" destId="{D7617DF7-4D38-47EF-93F4-A49CF57D50E8}" srcOrd="6" destOrd="0" presId="urn:microsoft.com/office/officeart/2018/2/layout/IconVerticalSolidList"/>
    <dgm:cxn modelId="{3EF81463-CC68-4630-9CDC-11928526F997}" type="presParOf" srcId="{D7617DF7-4D38-47EF-93F4-A49CF57D50E8}" destId="{BD6F8CC3-D074-4673-804E-47448D67F9B4}" srcOrd="0" destOrd="0" presId="urn:microsoft.com/office/officeart/2018/2/layout/IconVerticalSolidList"/>
    <dgm:cxn modelId="{8F968EC9-091E-4DA3-B9E3-8F10913E1A81}" type="presParOf" srcId="{D7617DF7-4D38-47EF-93F4-A49CF57D50E8}" destId="{2CBF8533-E197-41F3-8AE7-C27A753E8A74}" srcOrd="1" destOrd="0" presId="urn:microsoft.com/office/officeart/2018/2/layout/IconVerticalSolidList"/>
    <dgm:cxn modelId="{2F17C718-80B6-4845-BF9E-7608C4700F01}" type="presParOf" srcId="{D7617DF7-4D38-47EF-93F4-A49CF57D50E8}" destId="{177DA438-2BEC-4A22-BF9F-C4578653A65A}" srcOrd="2" destOrd="0" presId="urn:microsoft.com/office/officeart/2018/2/layout/IconVerticalSolidList"/>
    <dgm:cxn modelId="{2F0BC4DD-42A3-43DA-8274-401B86386838}" type="presParOf" srcId="{D7617DF7-4D38-47EF-93F4-A49CF57D50E8}" destId="{080EF54E-6C53-4F0B-AA17-8631C718937F}" srcOrd="3" destOrd="0" presId="urn:microsoft.com/office/officeart/2018/2/layout/IconVerticalSolidList"/>
    <dgm:cxn modelId="{7A3E280C-CD32-40BA-B832-6820F466BD73}" type="presParOf" srcId="{3EA8D0B5-E6A6-4986-8C91-D94F67421C67}" destId="{9FCF5465-C47A-4FB7-873B-FE3F40956984}" srcOrd="7" destOrd="0" presId="urn:microsoft.com/office/officeart/2018/2/layout/IconVerticalSolidList"/>
    <dgm:cxn modelId="{D7B0217F-FC69-4C43-B731-C9A4E66A9CAC}" type="presParOf" srcId="{3EA8D0B5-E6A6-4986-8C91-D94F67421C67}" destId="{C9ABADEA-C797-4B11-9FDB-29D23345EF53}" srcOrd="8" destOrd="0" presId="urn:microsoft.com/office/officeart/2018/2/layout/IconVerticalSolidList"/>
    <dgm:cxn modelId="{27AD7B9C-5766-4F8A-9097-12EF27FA4310}" type="presParOf" srcId="{C9ABADEA-C797-4B11-9FDB-29D23345EF53}" destId="{8E7F37EA-FAC2-4A1D-8B36-51EAB3D9E1C0}" srcOrd="0" destOrd="0" presId="urn:microsoft.com/office/officeart/2018/2/layout/IconVerticalSolidList"/>
    <dgm:cxn modelId="{581C5EB6-08AF-4B84-9B9F-60FBD531B767}" type="presParOf" srcId="{C9ABADEA-C797-4B11-9FDB-29D23345EF53}" destId="{A841AF87-58A8-4C4F-9545-E7ED1DC29D2B}" srcOrd="1" destOrd="0" presId="urn:microsoft.com/office/officeart/2018/2/layout/IconVerticalSolidList"/>
    <dgm:cxn modelId="{300DF99A-B297-40E6-8863-7A2F9297D446}" type="presParOf" srcId="{C9ABADEA-C797-4B11-9FDB-29D23345EF53}" destId="{D822209C-7306-4C58-A44B-16AA98894E3E}" srcOrd="2" destOrd="0" presId="urn:microsoft.com/office/officeart/2018/2/layout/IconVerticalSolidList"/>
    <dgm:cxn modelId="{A477F4DE-614F-4FE8-9FDB-8681EF07B605}" type="presParOf" srcId="{C9ABADEA-C797-4B11-9FDB-29D23345EF53}" destId="{51D98668-4C23-4B7D-BA5A-DB033D4F66CE}" srcOrd="3" destOrd="0" presId="urn:microsoft.com/office/officeart/2018/2/layout/IconVerticalSolidList"/>
    <dgm:cxn modelId="{0B462FAC-C20F-4605-BA8A-FA31F3AECBEB}" type="presParOf" srcId="{3EA8D0B5-E6A6-4986-8C91-D94F67421C67}" destId="{F7400746-3EF3-46E1-8198-EE1462CC8112}" srcOrd="9" destOrd="0" presId="urn:microsoft.com/office/officeart/2018/2/layout/IconVerticalSolidList"/>
    <dgm:cxn modelId="{C6080330-07E7-4B4D-845B-055BFFD3C64A}" type="presParOf" srcId="{3EA8D0B5-E6A6-4986-8C91-D94F67421C67}" destId="{B0D345ED-CB9D-4BAA-BE35-EBB6EBEDE93D}" srcOrd="10" destOrd="0" presId="urn:microsoft.com/office/officeart/2018/2/layout/IconVerticalSolidList"/>
    <dgm:cxn modelId="{C05B047C-1516-43AA-B80D-B6299210D2AA}" type="presParOf" srcId="{B0D345ED-CB9D-4BAA-BE35-EBB6EBEDE93D}" destId="{4A4DB6CC-F761-4B3D-90F0-9FABC3628760}" srcOrd="0" destOrd="0" presId="urn:microsoft.com/office/officeart/2018/2/layout/IconVerticalSolidList"/>
    <dgm:cxn modelId="{9B6D00EB-23FA-41D6-A6CD-8BC8EC756066}" type="presParOf" srcId="{B0D345ED-CB9D-4BAA-BE35-EBB6EBEDE93D}" destId="{95C09928-45E7-4AD7-AAA5-A9C5D2246544}" srcOrd="1" destOrd="0" presId="urn:microsoft.com/office/officeart/2018/2/layout/IconVerticalSolidList"/>
    <dgm:cxn modelId="{7EFEE657-C54C-474A-AA88-6B099A918DC0}" type="presParOf" srcId="{B0D345ED-CB9D-4BAA-BE35-EBB6EBEDE93D}" destId="{A3FD56D0-06D9-469B-B8DC-CC4A401CBE69}" srcOrd="2" destOrd="0" presId="urn:microsoft.com/office/officeart/2018/2/layout/IconVerticalSolidList"/>
    <dgm:cxn modelId="{45F3BA1B-B6BE-4ED8-9A2A-7EC7F99F2B37}" type="presParOf" srcId="{B0D345ED-CB9D-4BAA-BE35-EBB6EBEDE93D}" destId="{C3E66A77-72E5-4751-B46D-160901CA5CFF}" srcOrd="3" destOrd="0" presId="urn:microsoft.com/office/officeart/2018/2/layout/IconVerticalSolidList"/>
    <dgm:cxn modelId="{98998834-760E-4AE2-AFCA-FCD53282C2FA}" type="presParOf" srcId="{3EA8D0B5-E6A6-4986-8C91-D94F67421C67}" destId="{7342D4F5-B793-4F6C-BBAB-E8ED60693D2C}" srcOrd="11" destOrd="0" presId="urn:microsoft.com/office/officeart/2018/2/layout/IconVerticalSolidList"/>
    <dgm:cxn modelId="{DCEF174C-6D43-4F03-92A8-2AF3ECCFF2BC}" type="presParOf" srcId="{3EA8D0B5-E6A6-4986-8C91-D94F67421C67}" destId="{4276A95C-2534-49A1-9B41-6AE91BA3247D}" srcOrd="12" destOrd="0" presId="urn:microsoft.com/office/officeart/2018/2/layout/IconVerticalSolidList"/>
    <dgm:cxn modelId="{B2D2C359-7B9C-4993-8758-AB98FBBA1868}" type="presParOf" srcId="{4276A95C-2534-49A1-9B41-6AE91BA3247D}" destId="{C6EB22D9-4663-4FF7-8EA1-43E8A635F9DC}" srcOrd="0" destOrd="0" presId="urn:microsoft.com/office/officeart/2018/2/layout/IconVerticalSolidList"/>
    <dgm:cxn modelId="{5A76C4D4-39C8-424A-8B74-6373CB8475BF}" type="presParOf" srcId="{4276A95C-2534-49A1-9B41-6AE91BA3247D}" destId="{1C544C8B-02E1-4468-AA5A-6BE5430A109D}" srcOrd="1" destOrd="0" presId="urn:microsoft.com/office/officeart/2018/2/layout/IconVerticalSolidList"/>
    <dgm:cxn modelId="{CB1E332B-04B3-40D1-AAC4-B6C9EF6A885D}" type="presParOf" srcId="{4276A95C-2534-49A1-9B41-6AE91BA3247D}" destId="{B1CD452E-D0D4-484C-AFAB-10A4FF2F2BA8}" srcOrd="2" destOrd="0" presId="urn:microsoft.com/office/officeart/2018/2/layout/IconVerticalSolidList"/>
    <dgm:cxn modelId="{C0ADE43C-446F-4EA3-A4E1-05F2D4DD9A25}" type="presParOf" srcId="{4276A95C-2534-49A1-9B41-6AE91BA3247D}" destId="{4C5DC197-C10C-42E9-AC12-186580BEE2BA}" srcOrd="3" destOrd="0" presId="urn:microsoft.com/office/officeart/2018/2/layout/IconVerticalSolidList"/>
    <dgm:cxn modelId="{677C29A9-5F2B-4EF4-A748-C93899E4AEB4}" type="presParOf" srcId="{3EA8D0B5-E6A6-4986-8C91-D94F67421C67}" destId="{59F643A4-DD9D-43AB-A3F8-15D7E7A2A291}" srcOrd="13" destOrd="0" presId="urn:microsoft.com/office/officeart/2018/2/layout/IconVerticalSolidList"/>
    <dgm:cxn modelId="{89DFE17F-C6D5-48C7-ABB6-AC16CDD28526}" type="presParOf" srcId="{3EA8D0B5-E6A6-4986-8C91-D94F67421C67}" destId="{D89B4DAE-7FE6-40B4-854E-9FB5AF495F9F}" srcOrd="14" destOrd="0" presId="urn:microsoft.com/office/officeart/2018/2/layout/IconVerticalSolidList"/>
    <dgm:cxn modelId="{9474D539-5DB0-454F-B6D1-CDBC32F05DCB}" type="presParOf" srcId="{D89B4DAE-7FE6-40B4-854E-9FB5AF495F9F}" destId="{BC0613C7-BBE4-44EE-84FB-6E3F5BD90256}" srcOrd="0" destOrd="0" presId="urn:microsoft.com/office/officeart/2018/2/layout/IconVerticalSolidList"/>
    <dgm:cxn modelId="{6D5DFC4F-B7A3-4DDA-9B2B-583ECA415CA2}" type="presParOf" srcId="{D89B4DAE-7FE6-40B4-854E-9FB5AF495F9F}" destId="{5F7B8213-385B-4A48-8DA6-E3A724BA16A0}" srcOrd="1" destOrd="0" presId="urn:microsoft.com/office/officeart/2018/2/layout/IconVerticalSolidList"/>
    <dgm:cxn modelId="{2E963253-A890-4F87-9874-90F17777C58E}" type="presParOf" srcId="{D89B4DAE-7FE6-40B4-854E-9FB5AF495F9F}" destId="{0E9AB608-1AF9-4BF9-B3C0-9DD38786808F}" srcOrd="2" destOrd="0" presId="urn:microsoft.com/office/officeart/2018/2/layout/IconVerticalSolidList"/>
    <dgm:cxn modelId="{8C49D0E2-DF0E-40E1-AAA0-2B971A9317A4}" type="presParOf" srcId="{D89B4DAE-7FE6-40B4-854E-9FB5AF495F9F}" destId="{F028B430-5BB7-4A5A-BA8D-092CC01C0A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83C9D-CF05-4564-8F0D-176A6CEF3DB7}">
      <dsp:nvSpPr>
        <dsp:cNvPr id="0" name=""/>
        <dsp:cNvSpPr/>
      </dsp:nvSpPr>
      <dsp:spPr>
        <a:xfrm>
          <a:off x="0" y="615902"/>
          <a:ext cx="3047340" cy="277452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9000" r="-3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77B6FCA-BA16-40EA-BB95-996A5EE36E75}">
      <dsp:nvSpPr>
        <dsp:cNvPr id="0" name=""/>
        <dsp:cNvSpPr/>
      </dsp:nvSpPr>
      <dsp:spPr>
        <a:xfrm>
          <a:off x="515885" y="2098059"/>
          <a:ext cx="2834619" cy="291276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u="sng" kern="1200" dirty="0"/>
            <a:t>Potential new member applies</a:t>
          </a:r>
        </a:p>
        <a:p>
          <a:pPr marL="171450" lvl="1" indent="-171450" algn="l" defTabSz="711200">
            <a:lnSpc>
              <a:spcPct val="90000"/>
            </a:lnSpc>
            <a:spcBef>
              <a:spcPct val="0"/>
            </a:spcBef>
            <a:spcAft>
              <a:spcPct val="15000"/>
            </a:spcAft>
            <a:buChar char="•"/>
          </a:pPr>
          <a:r>
            <a:rPr lang="en-US" sz="1600" kern="1200" dirty="0"/>
            <a:t>Application is completed and submitted to Local Union by potential member. </a:t>
          </a:r>
        </a:p>
      </dsp:txBody>
      <dsp:txXfrm>
        <a:off x="598908" y="2181082"/>
        <a:ext cx="2668573" cy="2746722"/>
      </dsp:txXfrm>
    </dsp:sp>
    <dsp:sp modelId="{5C26AFA4-74ED-4C4C-9F3E-A86A05F46630}">
      <dsp:nvSpPr>
        <dsp:cNvPr id="0" name=""/>
        <dsp:cNvSpPr/>
      </dsp:nvSpPr>
      <dsp:spPr>
        <a:xfrm rot="21520569">
          <a:off x="3491652" y="1650457"/>
          <a:ext cx="444489" cy="604182"/>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491670" y="1772833"/>
        <a:ext cx="311142" cy="362510"/>
      </dsp:txXfrm>
    </dsp:sp>
    <dsp:sp modelId="{84E6198E-09F9-49BC-BBFD-E50606D33C51}">
      <dsp:nvSpPr>
        <dsp:cNvPr id="0" name=""/>
        <dsp:cNvSpPr/>
      </dsp:nvSpPr>
      <dsp:spPr>
        <a:xfrm>
          <a:off x="4316972" y="576425"/>
          <a:ext cx="2853301" cy="26584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588DAF4-8EE9-4FDE-8926-1A6584419DDC}">
      <dsp:nvSpPr>
        <dsp:cNvPr id="0" name=""/>
        <dsp:cNvSpPr/>
      </dsp:nvSpPr>
      <dsp:spPr>
        <a:xfrm>
          <a:off x="4734093" y="2089787"/>
          <a:ext cx="2853754" cy="2873970"/>
        </a:xfrm>
        <a:prstGeom prst="roundRect">
          <a:avLst>
            <a:gd name="adj" fmla="val 10000"/>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u="sng" kern="1200" dirty="0"/>
            <a:t>Local Union</a:t>
          </a:r>
        </a:p>
        <a:p>
          <a:pPr marL="171450" lvl="1" indent="-171450" algn="l" defTabSz="711200">
            <a:lnSpc>
              <a:spcPct val="90000"/>
            </a:lnSpc>
            <a:spcBef>
              <a:spcPct val="0"/>
            </a:spcBef>
            <a:spcAft>
              <a:spcPct val="15000"/>
            </a:spcAft>
            <a:buChar char="•"/>
          </a:pPr>
          <a:r>
            <a:rPr lang="en-US" sz="1600" kern="1200" dirty="0"/>
            <a:t>New member is approved for membership and is sworn in to local.</a:t>
          </a:r>
        </a:p>
        <a:p>
          <a:pPr marL="171450" lvl="1" indent="-171450" algn="l" defTabSz="711200">
            <a:lnSpc>
              <a:spcPct val="90000"/>
            </a:lnSpc>
            <a:spcBef>
              <a:spcPct val="0"/>
            </a:spcBef>
            <a:spcAft>
              <a:spcPct val="15000"/>
            </a:spcAft>
            <a:buChar char="•"/>
          </a:pPr>
          <a:r>
            <a:rPr lang="en-US" sz="1600" kern="1200" dirty="0"/>
            <a:t>Local assigns member number and completes application, generates NM transaction in per capita report and submits report and application to IO. </a:t>
          </a:r>
        </a:p>
      </dsp:txBody>
      <dsp:txXfrm>
        <a:off x="4817677" y="2173371"/>
        <a:ext cx="2686586" cy="2706802"/>
      </dsp:txXfrm>
    </dsp:sp>
    <dsp:sp modelId="{092CC093-9723-4124-AF4F-068FFF740321}">
      <dsp:nvSpPr>
        <dsp:cNvPr id="0" name=""/>
        <dsp:cNvSpPr/>
      </dsp:nvSpPr>
      <dsp:spPr>
        <a:xfrm rot="51227">
          <a:off x="7611612" y="1634677"/>
          <a:ext cx="441411" cy="604182"/>
        </a:xfrm>
        <a:prstGeom prst="rightArrow">
          <a:avLst>
            <a:gd name="adj1" fmla="val 60000"/>
            <a:gd name="adj2" fmla="val 5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611619" y="1754526"/>
        <a:ext cx="308988" cy="362510"/>
      </dsp:txXfrm>
    </dsp:sp>
    <dsp:sp modelId="{AEF0BBF1-042D-4348-A604-46F3CD711D82}">
      <dsp:nvSpPr>
        <dsp:cNvPr id="0" name=""/>
        <dsp:cNvSpPr/>
      </dsp:nvSpPr>
      <dsp:spPr>
        <a:xfrm>
          <a:off x="8431309" y="544995"/>
          <a:ext cx="2863611" cy="284407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6000" r="-56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CF50440-56A1-4451-84D3-780CA0420221}">
      <dsp:nvSpPr>
        <dsp:cNvPr id="0" name=""/>
        <dsp:cNvSpPr/>
      </dsp:nvSpPr>
      <dsp:spPr>
        <a:xfrm>
          <a:off x="8973397" y="2121494"/>
          <a:ext cx="2743722" cy="2904671"/>
        </a:xfrm>
        <a:prstGeom prst="roundRect">
          <a:avLst>
            <a:gd name="adj" fmla="val 1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b="1" u="sng" kern="1200" dirty="0"/>
            <a:t>Per Capita Department</a:t>
          </a:r>
        </a:p>
        <a:p>
          <a:pPr marL="114300" lvl="1" indent="-114300" algn="l" defTabSz="666750">
            <a:lnSpc>
              <a:spcPct val="90000"/>
            </a:lnSpc>
            <a:spcBef>
              <a:spcPct val="0"/>
            </a:spcBef>
            <a:spcAft>
              <a:spcPct val="15000"/>
            </a:spcAft>
            <a:buChar char="•"/>
          </a:pPr>
          <a:r>
            <a:rPr lang="en-US" sz="1500" kern="1200" dirty="0"/>
            <a:t>Receives and processes local’s report with new member transaction</a:t>
          </a:r>
        </a:p>
        <a:p>
          <a:pPr marL="114300" lvl="1" indent="-114300" algn="l" defTabSz="666750">
            <a:lnSpc>
              <a:spcPct val="90000"/>
            </a:lnSpc>
            <a:spcBef>
              <a:spcPct val="0"/>
            </a:spcBef>
            <a:spcAft>
              <a:spcPct val="15000"/>
            </a:spcAft>
            <a:buChar char="•"/>
          </a:pPr>
          <a:r>
            <a:rPr lang="en-US" sz="1500" kern="1200" dirty="0"/>
            <a:t>Record is created and application is stored in member’s and local’s file.</a:t>
          </a:r>
        </a:p>
      </dsp:txBody>
      <dsp:txXfrm>
        <a:off x="9053758" y="2201855"/>
        <a:ext cx="2583000" cy="2743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0BDE8-7A28-4FCE-85C8-379BF9CDF480}">
      <dsp:nvSpPr>
        <dsp:cNvPr id="0" name=""/>
        <dsp:cNvSpPr/>
      </dsp:nvSpPr>
      <dsp:spPr>
        <a:xfrm>
          <a:off x="0" y="61043"/>
          <a:ext cx="6400798" cy="554128"/>
        </a:xfrm>
        <a:prstGeom prst="roundRect">
          <a:avLst>
            <a:gd name="adj" fmla="val 10000"/>
          </a:avLst>
        </a:prstGeom>
        <a:solidFill>
          <a:sysClr val="windowText" lastClr="000000">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AACB2833-2FEE-41E7-80AF-B176A36C8697}">
      <dsp:nvSpPr>
        <dsp:cNvPr id="0" name=""/>
        <dsp:cNvSpPr/>
      </dsp:nvSpPr>
      <dsp:spPr>
        <a:xfrm>
          <a:off x="167623" y="125338"/>
          <a:ext cx="304770" cy="304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6C2723-1D0D-4A44-80E6-C9924162775A}">
      <dsp:nvSpPr>
        <dsp:cNvPr id="0" name=""/>
        <dsp:cNvSpPr/>
      </dsp:nvSpPr>
      <dsp:spPr>
        <a:xfrm>
          <a:off x="640018" y="659"/>
          <a:ext cx="5760780" cy="55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45" tIns="58645" rIns="58645" bIns="58645" numCol="1" spcCol="1270" anchor="ctr" anchorCtr="0">
          <a:noAutofit/>
        </a:bodyPr>
        <a:lstStyle/>
        <a:p>
          <a:pPr marL="0" lvl="0" indent="0" algn="l" defTabSz="711200">
            <a:lnSpc>
              <a:spcPct val="100000"/>
            </a:lnSpc>
            <a:spcBef>
              <a:spcPct val="0"/>
            </a:spcBef>
            <a:spcAft>
              <a:spcPct val="35000"/>
            </a:spcAft>
            <a:buNone/>
          </a:pPr>
          <a:r>
            <a:rPr lang="en-US" sz="1600" kern="1200">
              <a:solidFill>
                <a:sysClr val="window" lastClr="FFFFFF">
                  <a:hueOff val="0"/>
                  <a:satOff val="0"/>
                  <a:lumOff val="0"/>
                  <a:alphaOff val="0"/>
                </a:sysClr>
              </a:solidFill>
              <a:latin typeface="Rockwell" panose="02060603020205020403"/>
              <a:ea typeface="+mn-ea"/>
              <a:cs typeface="+mn-cs"/>
            </a:rPr>
            <a:t>Name</a:t>
          </a:r>
        </a:p>
      </dsp:txBody>
      <dsp:txXfrm>
        <a:off x="640018" y="659"/>
        <a:ext cx="5760780" cy="554128"/>
      </dsp:txXfrm>
    </dsp:sp>
    <dsp:sp modelId="{EFC2B71D-539B-49D8-80DC-616B6BC980C3}">
      <dsp:nvSpPr>
        <dsp:cNvPr id="0" name=""/>
        <dsp:cNvSpPr/>
      </dsp:nvSpPr>
      <dsp:spPr>
        <a:xfrm>
          <a:off x="0" y="693320"/>
          <a:ext cx="6400798" cy="554128"/>
        </a:xfrm>
        <a:prstGeom prst="roundRect">
          <a:avLst>
            <a:gd name="adj" fmla="val 10000"/>
          </a:avLst>
        </a:prstGeom>
        <a:solidFill>
          <a:sysClr val="windowText" lastClr="000000">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76481421-0FE3-480B-A879-93951688FCA2}">
      <dsp:nvSpPr>
        <dsp:cNvPr id="0" name=""/>
        <dsp:cNvSpPr/>
      </dsp:nvSpPr>
      <dsp:spPr>
        <a:xfrm>
          <a:off x="167623" y="817999"/>
          <a:ext cx="304770" cy="304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0F23F1-5DD3-406D-9589-B14663648422}">
      <dsp:nvSpPr>
        <dsp:cNvPr id="0" name=""/>
        <dsp:cNvSpPr/>
      </dsp:nvSpPr>
      <dsp:spPr>
        <a:xfrm>
          <a:off x="640018" y="693320"/>
          <a:ext cx="5760780" cy="55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45" tIns="58645" rIns="58645" bIns="58645" numCol="1" spcCol="1270" anchor="ctr" anchorCtr="0">
          <a:noAutofit/>
        </a:bodyPr>
        <a:lstStyle/>
        <a:p>
          <a:pPr marL="0" lvl="0" indent="0" algn="l" defTabSz="711200">
            <a:lnSpc>
              <a:spcPct val="100000"/>
            </a:lnSpc>
            <a:spcBef>
              <a:spcPct val="0"/>
            </a:spcBef>
            <a:spcAft>
              <a:spcPct val="35000"/>
            </a:spcAft>
            <a:buNone/>
          </a:pPr>
          <a:r>
            <a:rPr lang="en-US" sz="1600" kern="1200" dirty="0">
              <a:solidFill>
                <a:sysClr val="window" lastClr="FFFFFF">
                  <a:hueOff val="0"/>
                  <a:satOff val="0"/>
                  <a:lumOff val="0"/>
                  <a:alphaOff val="0"/>
                </a:sysClr>
              </a:solidFill>
              <a:latin typeface="Rockwell" panose="02060603020205020403"/>
              <a:ea typeface="+mn-ea"/>
              <a:cs typeface="+mn-cs"/>
            </a:rPr>
            <a:t>Address</a:t>
          </a:r>
        </a:p>
      </dsp:txBody>
      <dsp:txXfrm>
        <a:off x="640018" y="693320"/>
        <a:ext cx="5760780" cy="554128"/>
      </dsp:txXfrm>
    </dsp:sp>
    <dsp:sp modelId="{BDE18B2D-985E-4107-84F8-FF948F3577E6}">
      <dsp:nvSpPr>
        <dsp:cNvPr id="0" name=""/>
        <dsp:cNvSpPr/>
      </dsp:nvSpPr>
      <dsp:spPr>
        <a:xfrm>
          <a:off x="0" y="1385981"/>
          <a:ext cx="6400798" cy="554128"/>
        </a:xfrm>
        <a:prstGeom prst="roundRect">
          <a:avLst>
            <a:gd name="adj" fmla="val 10000"/>
          </a:avLst>
        </a:prstGeom>
        <a:solidFill>
          <a:sysClr val="windowText" lastClr="000000">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D531927C-9989-455B-8858-4CC7ADFEBA49}">
      <dsp:nvSpPr>
        <dsp:cNvPr id="0" name=""/>
        <dsp:cNvSpPr/>
      </dsp:nvSpPr>
      <dsp:spPr>
        <a:xfrm>
          <a:off x="167623" y="1510660"/>
          <a:ext cx="304770" cy="304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54C65A-490B-4986-B255-FF4A5C38ED4A}">
      <dsp:nvSpPr>
        <dsp:cNvPr id="0" name=""/>
        <dsp:cNvSpPr/>
      </dsp:nvSpPr>
      <dsp:spPr>
        <a:xfrm>
          <a:off x="640018" y="1385981"/>
          <a:ext cx="5760780" cy="55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45" tIns="58645" rIns="58645" bIns="58645" numCol="1" spcCol="1270" anchor="ctr" anchorCtr="0">
          <a:noAutofit/>
        </a:bodyPr>
        <a:lstStyle/>
        <a:p>
          <a:pPr marL="0" lvl="0" indent="0" algn="l" defTabSz="711200">
            <a:lnSpc>
              <a:spcPct val="100000"/>
            </a:lnSpc>
            <a:spcBef>
              <a:spcPct val="0"/>
            </a:spcBef>
            <a:spcAft>
              <a:spcPct val="35000"/>
            </a:spcAft>
            <a:buNone/>
          </a:pPr>
          <a:r>
            <a:rPr lang="en-US" sz="1600" kern="1200" dirty="0">
              <a:solidFill>
                <a:sysClr val="window" lastClr="FFFFFF">
                  <a:hueOff val="0"/>
                  <a:satOff val="0"/>
                  <a:lumOff val="0"/>
                  <a:alphaOff val="0"/>
                </a:sysClr>
              </a:solidFill>
              <a:latin typeface="Rockwell" panose="02060603020205020403"/>
              <a:ea typeface="+mn-ea"/>
              <a:cs typeface="+mn-cs"/>
            </a:rPr>
            <a:t>Date of Birth</a:t>
          </a:r>
        </a:p>
      </dsp:txBody>
      <dsp:txXfrm>
        <a:off x="640018" y="1385981"/>
        <a:ext cx="5760780" cy="554128"/>
      </dsp:txXfrm>
    </dsp:sp>
    <dsp:sp modelId="{BD6F8CC3-D074-4673-804E-47448D67F9B4}">
      <dsp:nvSpPr>
        <dsp:cNvPr id="0" name=""/>
        <dsp:cNvSpPr/>
      </dsp:nvSpPr>
      <dsp:spPr>
        <a:xfrm>
          <a:off x="0" y="2078641"/>
          <a:ext cx="6400798" cy="554128"/>
        </a:xfrm>
        <a:prstGeom prst="roundRect">
          <a:avLst>
            <a:gd name="adj" fmla="val 10000"/>
          </a:avLst>
        </a:prstGeom>
        <a:solidFill>
          <a:sysClr val="windowText" lastClr="000000">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2CBF8533-E197-41F3-8AE7-C27A753E8A74}">
      <dsp:nvSpPr>
        <dsp:cNvPr id="0" name=""/>
        <dsp:cNvSpPr/>
      </dsp:nvSpPr>
      <dsp:spPr>
        <a:xfrm>
          <a:off x="167623" y="2203320"/>
          <a:ext cx="304770" cy="304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0EF54E-6C53-4F0B-AA17-8631C718937F}">
      <dsp:nvSpPr>
        <dsp:cNvPr id="0" name=""/>
        <dsp:cNvSpPr/>
      </dsp:nvSpPr>
      <dsp:spPr>
        <a:xfrm>
          <a:off x="640018" y="2078641"/>
          <a:ext cx="5760780" cy="55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45" tIns="58645" rIns="58645" bIns="58645" numCol="1" spcCol="1270" anchor="ctr" anchorCtr="0">
          <a:noAutofit/>
        </a:bodyPr>
        <a:lstStyle/>
        <a:p>
          <a:pPr marL="0" lvl="0" indent="0" algn="l" defTabSz="711200">
            <a:lnSpc>
              <a:spcPct val="100000"/>
            </a:lnSpc>
            <a:spcBef>
              <a:spcPct val="0"/>
            </a:spcBef>
            <a:spcAft>
              <a:spcPct val="35000"/>
            </a:spcAft>
            <a:buNone/>
          </a:pPr>
          <a:r>
            <a:rPr lang="en-US" sz="1600" kern="1200" dirty="0">
              <a:solidFill>
                <a:sysClr val="window" lastClr="FFFFFF">
                  <a:hueOff val="0"/>
                  <a:satOff val="0"/>
                  <a:lumOff val="0"/>
                  <a:alphaOff val="0"/>
                </a:sysClr>
              </a:solidFill>
              <a:latin typeface="Rockwell" panose="02060603020205020403"/>
              <a:ea typeface="+mn-ea"/>
              <a:cs typeface="+mn-cs"/>
            </a:rPr>
            <a:t>Last 4 digits of SSN or SIN</a:t>
          </a:r>
        </a:p>
      </dsp:txBody>
      <dsp:txXfrm>
        <a:off x="640018" y="2078641"/>
        <a:ext cx="5760780" cy="554128"/>
      </dsp:txXfrm>
    </dsp:sp>
    <dsp:sp modelId="{8E7F37EA-FAC2-4A1D-8B36-51EAB3D9E1C0}">
      <dsp:nvSpPr>
        <dsp:cNvPr id="0" name=""/>
        <dsp:cNvSpPr/>
      </dsp:nvSpPr>
      <dsp:spPr>
        <a:xfrm>
          <a:off x="0" y="2771302"/>
          <a:ext cx="6400798" cy="554128"/>
        </a:xfrm>
        <a:prstGeom prst="roundRect">
          <a:avLst>
            <a:gd name="adj" fmla="val 10000"/>
          </a:avLst>
        </a:prstGeom>
        <a:solidFill>
          <a:sysClr val="windowText" lastClr="000000">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A841AF87-58A8-4C4F-9545-E7ED1DC29D2B}">
      <dsp:nvSpPr>
        <dsp:cNvPr id="0" name=""/>
        <dsp:cNvSpPr/>
      </dsp:nvSpPr>
      <dsp:spPr>
        <a:xfrm>
          <a:off x="167623" y="2895981"/>
          <a:ext cx="304770" cy="304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D98668-4C23-4B7D-BA5A-DB033D4F66CE}">
      <dsp:nvSpPr>
        <dsp:cNvPr id="0" name=""/>
        <dsp:cNvSpPr/>
      </dsp:nvSpPr>
      <dsp:spPr>
        <a:xfrm>
          <a:off x="640018" y="2771302"/>
          <a:ext cx="5760780" cy="55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45" tIns="58645" rIns="58645" bIns="58645" numCol="1" spcCol="1270" anchor="ctr" anchorCtr="0">
          <a:noAutofit/>
        </a:bodyPr>
        <a:lstStyle/>
        <a:p>
          <a:pPr marL="0" lvl="0" indent="0" algn="l" defTabSz="711200">
            <a:lnSpc>
              <a:spcPct val="100000"/>
            </a:lnSpc>
            <a:spcBef>
              <a:spcPct val="0"/>
            </a:spcBef>
            <a:spcAft>
              <a:spcPct val="35000"/>
            </a:spcAft>
            <a:buNone/>
          </a:pPr>
          <a:r>
            <a:rPr lang="en-US" sz="1600" b="0" kern="1200" dirty="0">
              <a:solidFill>
                <a:srgbClr val="FFFF00"/>
              </a:solidFill>
              <a:latin typeface="Rockwell" panose="02060603020205020403"/>
              <a:ea typeface="+mn-ea"/>
              <a:cs typeface="+mn-cs"/>
            </a:rPr>
            <a:t>Local Union Applying to</a:t>
          </a:r>
        </a:p>
      </dsp:txBody>
      <dsp:txXfrm>
        <a:off x="640018" y="2771302"/>
        <a:ext cx="5760780" cy="554128"/>
      </dsp:txXfrm>
    </dsp:sp>
    <dsp:sp modelId="{4A4DB6CC-F761-4B3D-90F0-9FABC3628760}">
      <dsp:nvSpPr>
        <dsp:cNvPr id="0" name=""/>
        <dsp:cNvSpPr/>
      </dsp:nvSpPr>
      <dsp:spPr>
        <a:xfrm>
          <a:off x="0" y="3463963"/>
          <a:ext cx="6400798" cy="554128"/>
        </a:xfrm>
        <a:prstGeom prst="roundRect">
          <a:avLst>
            <a:gd name="adj" fmla="val 10000"/>
          </a:avLst>
        </a:prstGeom>
        <a:solidFill>
          <a:sysClr val="windowText" lastClr="000000">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95C09928-45E7-4AD7-AAA5-A9C5D2246544}">
      <dsp:nvSpPr>
        <dsp:cNvPr id="0" name=""/>
        <dsp:cNvSpPr/>
      </dsp:nvSpPr>
      <dsp:spPr>
        <a:xfrm>
          <a:off x="167623" y="3588642"/>
          <a:ext cx="304770" cy="304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flat" cmpd="sng" algn="ctr">
          <a:solidFill>
            <a:sysClr val="window" lastClr="FFFFFF">
              <a:alpha val="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66A77-72E5-4751-B46D-160901CA5CFF}">
      <dsp:nvSpPr>
        <dsp:cNvPr id="0" name=""/>
        <dsp:cNvSpPr/>
      </dsp:nvSpPr>
      <dsp:spPr>
        <a:xfrm>
          <a:off x="640018" y="3463963"/>
          <a:ext cx="5760780" cy="55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45" tIns="58645" rIns="58645" bIns="58645" numCol="1" spcCol="1270" anchor="ctr" anchorCtr="0">
          <a:noAutofit/>
        </a:bodyPr>
        <a:lstStyle/>
        <a:p>
          <a:pPr marL="0" lvl="0" indent="0" algn="l" defTabSz="711200">
            <a:lnSpc>
              <a:spcPct val="100000"/>
            </a:lnSpc>
            <a:spcBef>
              <a:spcPct val="0"/>
            </a:spcBef>
            <a:spcAft>
              <a:spcPct val="35000"/>
            </a:spcAft>
            <a:buNone/>
          </a:pPr>
          <a:r>
            <a:rPr lang="en-US" sz="1600" kern="1200" dirty="0">
              <a:solidFill>
                <a:sysClr val="window" lastClr="FFFFFF">
                  <a:hueOff val="0"/>
                  <a:satOff val="0"/>
                  <a:lumOff val="0"/>
                  <a:alphaOff val="0"/>
                </a:sysClr>
              </a:solidFill>
              <a:latin typeface="Rockwell" panose="02060603020205020403"/>
              <a:ea typeface="+mn-ea"/>
              <a:cs typeface="+mn-cs"/>
            </a:rPr>
            <a:t>Email Address </a:t>
          </a:r>
        </a:p>
      </dsp:txBody>
      <dsp:txXfrm>
        <a:off x="640018" y="3463963"/>
        <a:ext cx="5760780" cy="554128"/>
      </dsp:txXfrm>
    </dsp:sp>
    <dsp:sp modelId="{C6EB22D9-4663-4FF7-8EA1-43E8A635F9DC}">
      <dsp:nvSpPr>
        <dsp:cNvPr id="0" name=""/>
        <dsp:cNvSpPr/>
      </dsp:nvSpPr>
      <dsp:spPr>
        <a:xfrm>
          <a:off x="0" y="4156624"/>
          <a:ext cx="6400798" cy="554128"/>
        </a:xfrm>
        <a:prstGeom prst="roundRect">
          <a:avLst>
            <a:gd name="adj" fmla="val 10000"/>
          </a:avLst>
        </a:prstGeom>
        <a:solidFill>
          <a:sysClr val="windowText" lastClr="000000">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1C544C8B-02E1-4468-AA5A-6BE5430A109D}">
      <dsp:nvSpPr>
        <dsp:cNvPr id="0" name=""/>
        <dsp:cNvSpPr/>
      </dsp:nvSpPr>
      <dsp:spPr>
        <a:xfrm>
          <a:off x="167623" y="4281302"/>
          <a:ext cx="304770" cy="3047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5DC197-C10C-42E9-AC12-186580BEE2BA}">
      <dsp:nvSpPr>
        <dsp:cNvPr id="0" name=""/>
        <dsp:cNvSpPr/>
      </dsp:nvSpPr>
      <dsp:spPr>
        <a:xfrm>
          <a:off x="640018" y="4156624"/>
          <a:ext cx="5760780" cy="55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45" tIns="58645" rIns="58645" bIns="58645" numCol="1" spcCol="1270" anchor="ctr" anchorCtr="0">
          <a:noAutofit/>
        </a:bodyPr>
        <a:lstStyle/>
        <a:p>
          <a:pPr marL="0" lvl="0" indent="0" algn="l" defTabSz="711200">
            <a:lnSpc>
              <a:spcPct val="100000"/>
            </a:lnSpc>
            <a:spcBef>
              <a:spcPct val="0"/>
            </a:spcBef>
            <a:spcAft>
              <a:spcPct val="35000"/>
            </a:spcAft>
            <a:buNone/>
          </a:pPr>
          <a:r>
            <a:rPr lang="en-US" sz="1600" kern="1200" dirty="0">
              <a:solidFill>
                <a:sysClr val="window" lastClr="FFFFFF">
                  <a:hueOff val="0"/>
                  <a:satOff val="0"/>
                  <a:lumOff val="0"/>
                  <a:alphaOff val="0"/>
                </a:sysClr>
              </a:solidFill>
              <a:latin typeface="Rockwell" panose="02060603020205020403"/>
              <a:ea typeface="+mn-ea"/>
              <a:cs typeface="+mn-cs"/>
            </a:rPr>
            <a:t>Application Date</a:t>
          </a:r>
        </a:p>
      </dsp:txBody>
      <dsp:txXfrm>
        <a:off x="640018" y="4156624"/>
        <a:ext cx="5760780" cy="554128"/>
      </dsp:txXfrm>
    </dsp:sp>
    <dsp:sp modelId="{BC0613C7-BBE4-44EE-84FB-6E3F5BD90256}">
      <dsp:nvSpPr>
        <dsp:cNvPr id="0" name=""/>
        <dsp:cNvSpPr/>
      </dsp:nvSpPr>
      <dsp:spPr>
        <a:xfrm>
          <a:off x="0" y="4849284"/>
          <a:ext cx="6400798" cy="554128"/>
        </a:xfrm>
        <a:prstGeom prst="roundRect">
          <a:avLst>
            <a:gd name="adj" fmla="val 10000"/>
          </a:avLst>
        </a:prstGeom>
        <a:solidFill>
          <a:sysClr val="windowText" lastClr="000000">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5F7B8213-385B-4A48-8DA6-E3A724BA16A0}">
      <dsp:nvSpPr>
        <dsp:cNvPr id="0" name=""/>
        <dsp:cNvSpPr/>
      </dsp:nvSpPr>
      <dsp:spPr>
        <a:xfrm>
          <a:off x="167623" y="4973963"/>
          <a:ext cx="304770" cy="30477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28B430-5BB7-4A5A-BA8D-092CC01C0A79}">
      <dsp:nvSpPr>
        <dsp:cNvPr id="0" name=""/>
        <dsp:cNvSpPr/>
      </dsp:nvSpPr>
      <dsp:spPr>
        <a:xfrm>
          <a:off x="640018" y="4849284"/>
          <a:ext cx="5760780" cy="55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45" tIns="58645" rIns="58645" bIns="58645" numCol="1" spcCol="1270" anchor="ctr" anchorCtr="0">
          <a:noAutofit/>
        </a:bodyPr>
        <a:lstStyle/>
        <a:p>
          <a:pPr marL="0" lvl="0" indent="0" algn="l" defTabSz="711200">
            <a:lnSpc>
              <a:spcPct val="100000"/>
            </a:lnSpc>
            <a:spcBef>
              <a:spcPct val="0"/>
            </a:spcBef>
            <a:spcAft>
              <a:spcPct val="35000"/>
            </a:spcAft>
            <a:buNone/>
          </a:pPr>
          <a:r>
            <a:rPr lang="en-US" sz="1600" kern="1200" dirty="0">
              <a:solidFill>
                <a:sysClr val="window" lastClr="FFFFFF">
                  <a:hueOff val="0"/>
                  <a:satOff val="0"/>
                  <a:lumOff val="0"/>
                  <a:alphaOff val="0"/>
                </a:sysClr>
              </a:solidFill>
              <a:latin typeface="Rockwell" panose="02060603020205020403"/>
              <a:ea typeface="+mn-ea"/>
              <a:cs typeface="+mn-cs"/>
            </a:rPr>
            <a:t>Signature  </a:t>
          </a:r>
        </a:p>
      </dsp:txBody>
      <dsp:txXfrm>
        <a:off x="640018" y="4849284"/>
        <a:ext cx="5760780" cy="5541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8A39-E7D5-4993-ABDA-1C0CEECA9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E9DC68-6B62-4B0F-851D-D2C8BDE31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3F15D2-03FB-4AD6-BDB4-C492F35F3B31}"/>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5" name="Footer Placeholder 4">
            <a:extLst>
              <a:ext uri="{FF2B5EF4-FFF2-40B4-BE49-F238E27FC236}">
                <a16:creationId xmlns:a16="http://schemas.microsoft.com/office/drawing/2014/main" id="{D75057DA-E066-4FB0-9B0C-1E12550C4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9E7FD-6C44-46D6-B955-25D73B4FEB04}"/>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194905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0DEE-41BE-4250-93F8-CF34BD5E29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417D59-B8F7-4E01-B269-6A3766827F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3B085-8801-4B0E-B77B-10959A901048}"/>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5" name="Footer Placeholder 4">
            <a:extLst>
              <a:ext uri="{FF2B5EF4-FFF2-40B4-BE49-F238E27FC236}">
                <a16:creationId xmlns:a16="http://schemas.microsoft.com/office/drawing/2014/main" id="{4EF8533C-1514-43DE-8D11-30383B18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2E925-7C30-4283-B96D-2FDD7367E0AF}"/>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60489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14537-FCAD-4E1E-87F7-07FF8BD10F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1A55F-E365-4B89-B801-134126A8B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BE3EA-2BBA-49C9-82F3-8ED6215897BC}"/>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5" name="Footer Placeholder 4">
            <a:extLst>
              <a:ext uri="{FF2B5EF4-FFF2-40B4-BE49-F238E27FC236}">
                <a16:creationId xmlns:a16="http://schemas.microsoft.com/office/drawing/2014/main" id="{178F48A5-D602-4388-8FFB-8635B1697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3F00E-CFD8-486D-AE57-75E90F494486}"/>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358401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14E1-1E82-4864-BE59-B8DA3E021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6C915-AAED-4C4F-A998-7B39DE1C1C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53AC7-0249-4BEF-8E32-04E9CC90D8E6}"/>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5" name="Footer Placeholder 4">
            <a:extLst>
              <a:ext uri="{FF2B5EF4-FFF2-40B4-BE49-F238E27FC236}">
                <a16:creationId xmlns:a16="http://schemas.microsoft.com/office/drawing/2014/main" id="{6F215F54-5923-4C26-95E5-02C63C75D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CA482-0A26-4C27-B84C-201BCD5F6E53}"/>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51621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7D06-AEA4-4569-98F4-30403A8CFE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81CCDA-7E71-4FCC-A3B3-2CF443E174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11EE7F-0314-4FDA-BB4D-75914BD571E0}"/>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5" name="Footer Placeholder 4">
            <a:extLst>
              <a:ext uri="{FF2B5EF4-FFF2-40B4-BE49-F238E27FC236}">
                <a16:creationId xmlns:a16="http://schemas.microsoft.com/office/drawing/2014/main" id="{21395C5C-DDB9-46CB-A54C-D063CBDB2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FCF8C-A2E7-4F62-98F2-FE136AF6D334}"/>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78996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774B-7036-42B0-8FA6-1706FF702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49C6A-203B-4836-83A7-0CE28D214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B54BA-6B84-4F45-AA61-FCD829408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F86228-3096-4977-B720-239EA22D08F0}"/>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6" name="Footer Placeholder 5">
            <a:extLst>
              <a:ext uri="{FF2B5EF4-FFF2-40B4-BE49-F238E27FC236}">
                <a16:creationId xmlns:a16="http://schemas.microsoft.com/office/drawing/2014/main" id="{738EC8E1-6139-4694-A9C2-48959EC0B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4CCECC-C54D-40A0-8F45-C2D5C29CE98D}"/>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213016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72D1-D3F6-4A95-AAF3-BEBFD01220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12C85-6D50-41F3-B18F-4D5D9248E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F7D174-9484-4879-BB70-47E2B097BC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2AC9B9-3EC9-4817-BE67-2344429EE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03EE8-5400-4A72-8BFE-F9C3A89C50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AD5802-CEEA-4B29-B45A-542F58EA825E}"/>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8" name="Footer Placeholder 7">
            <a:extLst>
              <a:ext uri="{FF2B5EF4-FFF2-40B4-BE49-F238E27FC236}">
                <a16:creationId xmlns:a16="http://schemas.microsoft.com/office/drawing/2014/main" id="{1EA7FD74-310F-4B74-9861-7211F23695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105D27-DE22-475C-8DB5-77037A243D4B}"/>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386457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02C3-FB5A-4DA3-8114-D9BCD3D67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2EFFE4-7FCE-468E-9A07-3FCECBA8E18D}"/>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4" name="Footer Placeholder 3">
            <a:extLst>
              <a:ext uri="{FF2B5EF4-FFF2-40B4-BE49-F238E27FC236}">
                <a16:creationId xmlns:a16="http://schemas.microsoft.com/office/drawing/2014/main" id="{F7D4DC5E-B2E7-4440-813E-1AA7B9CBE4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CB3618-7ADC-47F9-9A90-291CC9570613}"/>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163848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69B08E-C6AC-4DF5-93F1-10FC2233E0C8}"/>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3" name="Footer Placeholder 2">
            <a:extLst>
              <a:ext uri="{FF2B5EF4-FFF2-40B4-BE49-F238E27FC236}">
                <a16:creationId xmlns:a16="http://schemas.microsoft.com/office/drawing/2014/main" id="{CAB7737B-4FFB-4EB4-BEF3-FAE08A9948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FA9A52-23C7-4E74-A9E4-E73228139654}"/>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95486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6B70-EBB6-4B7B-84EB-FF1BDF442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6A1A4-D468-45EB-A98E-AE3BC12D4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0422ED-5D04-4137-BE97-A050AFACB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BAA53-A304-4463-A574-DCC04E2A2CFC}"/>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6" name="Footer Placeholder 5">
            <a:extLst>
              <a:ext uri="{FF2B5EF4-FFF2-40B4-BE49-F238E27FC236}">
                <a16:creationId xmlns:a16="http://schemas.microsoft.com/office/drawing/2014/main" id="{810A5F12-2674-430E-B1A9-F71D9B93A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F3D4B-D7F3-40D7-8085-0917E60F9141}"/>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348975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41B5-0C04-46B1-8FC9-D977D353D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520421-AB6A-40FF-8525-8060A3137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6B9006-8FAD-49E9-B78E-A6B5A1151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2649D-3683-4380-A2E6-981FC42800FF}"/>
              </a:ext>
            </a:extLst>
          </p:cNvPr>
          <p:cNvSpPr>
            <a:spLocks noGrp="1"/>
          </p:cNvSpPr>
          <p:nvPr>
            <p:ph type="dt" sz="half" idx="10"/>
          </p:nvPr>
        </p:nvSpPr>
        <p:spPr/>
        <p:txBody>
          <a:bodyPr/>
          <a:lstStyle/>
          <a:p>
            <a:fld id="{B4969DCE-F9FC-4E97-BF1B-0787F99A6042}" type="datetimeFigureOut">
              <a:rPr lang="en-US" smtClean="0"/>
              <a:t>9/28/2021</a:t>
            </a:fld>
            <a:endParaRPr lang="en-US"/>
          </a:p>
        </p:txBody>
      </p:sp>
      <p:sp>
        <p:nvSpPr>
          <p:cNvPr id="6" name="Footer Placeholder 5">
            <a:extLst>
              <a:ext uri="{FF2B5EF4-FFF2-40B4-BE49-F238E27FC236}">
                <a16:creationId xmlns:a16="http://schemas.microsoft.com/office/drawing/2014/main" id="{432C7890-59A8-4611-99B1-CF5B23B0B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592C6-72B9-4ABD-BEC8-D5AB4843E9C0}"/>
              </a:ext>
            </a:extLst>
          </p:cNvPr>
          <p:cNvSpPr>
            <a:spLocks noGrp="1"/>
          </p:cNvSpPr>
          <p:nvPr>
            <p:ph type="sldNum" sz="quarter" idx="12"/>
          </p:nvPr>
        </p:nvSpPr>
        <p:spPr/>
        <p:txBody>
          <a:bodyPr/>
          <a:lstStyle/>
          <a:p>
            <a:fld id="{06798A36-09A3-4C50-A6CD-F1CE692B98DD}" type="slidenum">
              <a:rPr lang="en-US" smtClean="0"/>
              <a:t>‹#›</a:t>
            </a:fld>
            <a:endParaRPr lang="en-US"/>
          </a:p>
        </p:txBody>
      </p:sp>
    </p:spTree>
    <p:extLst>
      <p:ext uri="{BB962C8B-B14F-4D97-AF65-F5344CB8AC3E}">
        <p14:creationId xmlns:p14="http://schemas.microsoft.com/office/powerpoint/2010/main" val="165935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44145-D8E8-4721-8702-6C1D5054B3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1A2D8-6E93-4832-8439-072716449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1C736-46AB-4101-A767-B61A2E2242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69DCE-F9FC-4E97-BF1B-0787F99A6042}" type="datetimeFigureOut">
              <a:rPr lang="en-US" smtClean="0"/>
              <a:t>9/28/2021</a:t>
            </a:fld>
            <a:endParaRPr lang="en-US"/>
          </a:p>
        </p:txBody>
      </p:sp>
      <p:sp>
        <p:nvSpPr>
          <p:cNvPr id="5" name="Footer Placeholder 4">
            <a:extLst>
              <a:ext uri="{FF2B5EF4-FFF2-40B4-BE49-F238E27FC236}">
                <a16:creationId xmlns:a16="http://schemas.microsoft.com/office/drawing/2014/main" id="{0094B01C-2EC1-4E49-A92D-CDCC7FEE8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93345D-4D65-43D9-8B83-8AC6C021E9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98A36-09A3-4C50-A6CD-F1CE692B98DD}" type="slidenum">
              <a:rPr lang="en-US" smtClean="0"/>
              <a:t>‹#›</a:t>
            </a:fld>
            <a:endParaRPr lang="en-US"/>
          </a:p>
        </p:txBody>
      </p:sp>
    </p:spTree>
    <p:extLst>
      <p:ext uri="{BB962C8B-B14F-4D97-AF65-F5344CB8AC3E}">
        <p14:creationId xmlns:p14="http://schemas.microsoft.com/office/powerpoint/2010/main" val="4151304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vid_Fenton@ibew.org" TargetMode="External"/><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ercapita@ibew.org"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s://askleo.com/the_first_eight_things_to_do_with_your_new_computer/" TargetMode="Externa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mailto:Dave_Fenton@ibew.org" TargetMode="External"/><Relationship Id="rId2" Type="http://schemas.openxmlformats.org/officeDocument/2006/relationships/hyperlink" Target="mailto:ibewformstackforms@ibew.org" TargetMode="External"/><Relationship Id="rId1" Type="http://schemas.openxmlformats.org/officeDocument/2006/relationships/slideLayout" Target="../slideLayouts/slideLayout5.xml"/><Relationship Id="rId4" Type="http://schemas.openxmlformats.org/officeDocument/2006/relationships/hyperlink" Target="mailto:Louis_Spencer@ibew.or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bew.org/links"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percapita@ibew.org" TargetMode="Externa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hyperlink" Target="mailto:Pension@ibew.org" TargetMode="External"/><Relationship Id="rId2" Type="http://schemas.openxmlformats.org/officeDocument/2006/relationships/hyperlink" Target="mailto:Ryan_Oleary@ibew.org" TargetMode="Externa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hyperlink" Target="mailto:Reciprocity@ibew.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bew-fist–large-msg-122151839586 – IBEW LOCAL UNION 903">
            <a:extLst>
              <a:ext uri="{FF2B5EF4-FFF2-40B4-BE49-F238E27FC236}">
                <a16:creationId xmlns:a16="http://schemas.microsoft.com/office/drawing/2014/main" id="{E879F767-D8A5-4E90-9FE4-2936A7A52D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13252" y="0"/>
            <a:ext cx="4866789" cy="56732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21EC9B-0D4A-4808-8745-7360A6C06937}"/>
              </a:ext>
            </a:extLst>
          </p:cNvPr>
          <p:cNvSpPr/>
          <p:nvPr/>
        </p:nvSpPr>
        <p:spPr>
          <a:xfrm>
            <a:off x="4440994" y="0"/>
            <a:ext cx="7751006" cy="56732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shape&#10;&#10;Description automatically generated">
            <a:extLst>
              <a:ext uri="{FF2B5EF4-FFF2-40B4-BE49-F238E27FC236}">
                <a16:creationId xmlns:a16="http://schemas.microsoft.com/office/drawing/2014/main" id="{266ED953-2AD0-43B3-9284-75EE2E2DA011}"/>
              </a:ext>
            </a:extLst>
          </p:cNvPr>
          <p:cNvPicPr>
            <a:picLocks noChangeAspect="1"/>
          </p:cNvPicPr>
          <p:nvPr/>
        </p:nvPicPr>
        <p:blipFill rotWithShape="1">
          <a:blip r:embed="rId3">
            <a:extLst>
              <a:ext uri="{28A0092B-C50C-407E-A947-70E740481C1C}">
                <a14:useLocalDpi xmlns:a14="http://schemas.microsoft.com/office/drawing/2010/main" val="0"/>
              </a:ext>
            </a:extLst>
          </a:blip>
          <a:srcRect l="-464" r="36555" b="33352"/>
          <a:stretch/>
        </p:blipFill>
        <p:spPr>
          <a:xfrm flipH="1">
            <a:off x="4440994" y="-2"/>
            <a:ext cx="7764258" cy="5673233"/>
          </a:xfrm>
          <a:prstGeom prst="rect">
            <a:avLst/>
          </a:prstGeom>
        </p:spPr>
      </p:pic>
      <p:sp>
        <p:nvSpPr>
          <p:cNvPr id="14" name="TextBox 13">
            <a:extLst>
              <a:ext uri="{FF2B5EF4-FFF2-40B4-BE49-F238E27FC236}">
                <a16:creationId xmlns:a16="http://schemas.microsoft.com/office/drawing/2014/main" id="{616A50A2-C3D6-4F14-900F-9110BEA257AB}"/>
              </a:ext>
            </a:extLst>
          </p:cNvPr>
          <p:cNvSpPr txBox="1"/>
          <p:nvPr/>
        </p:nvSpPr>
        <p:spPr>
          <a:xfrm>
            <a:off x="9015714" y="348114"/>
            <a:ext cx="3176286" cy="1569660"/>
          </a:xfrm>
          <a:prstGeom prst="rect">
            <a:avLst/>
          </a:prstGeom>
          <a:noFill/>
        </p:spPr>
        <p:txBody>
          <a:bodyPr wrap="square" rtlCol="0">
            <a:spAutoFit/>
          </a:bodyPr>
          <a:lstStyle/>
          <a:p>
            <a:r>
              <a:rPr lang="en-US" sz="9600" b="1" dirty="0">
                <a:solidFill>
                  <a:schemeClr val="bg1"/>
                </a:solidFill>
                <a:latin typeface="Segoe UI Black" panose="020B0A02040204020203" pitchFamily="34" charset="0"/>
                <a:ea typeface="Segoe UI Black" panose="020B0A02040204020203" pitchFamily="34" charset="0"/>
              </a:rPr>
              <a:t>2021</a:t>
            </a:r>
          </a:p>
        </p:txBody>
      </p:sp>
      <p:sp>
        <p:nvSpPr>
          <p:cNvPr id="15" name="TextBox 14">
            <a:extLst>
              <a:ext uri="{FF2B5EF4-FFF2-40B4-BE49-F238E27FC236}">
                <a16:creationId xmlns:a16="http://schemas.microsoft.com/office/drawing/2014/main" id="{780E1D78-3097-4FDC-82A7-18FE6A3E306B}"/>
              </a:ext>
            </a:extLst>
          </p:cNvPr>
          <p:cNvSpPr txBox="1"/>
          <p:nvPr/>
        </p:nvSpPr>
        <p:spPr>
          <a:xfrm>
            <a:off x="3753746" y="2064849"/>
            <a:ext cx="8395062" cy="2369880"/>
          </a:xfrm>
          <a:prstGeom prst="rect">
            <a:avLst/>
          </a:prstGeom>
          <a:noFill/>
        </p:spPr>
        <p:txBody>
          <a:bodyPr wrap="square" rtlCol="0">
            <a:spAutoFit/>
          </a:bodyPr>
          <a:lstStyle/>
          <a:p>
            <a:pPr algn="r"/>
            <a:r>
              <a:rPr lang="en-US" sz="6000" b="1" dirty="0">
                <a:solidFill>
                  <a:schemeClr val="accent4">
                    <a:lumMod val="75000"/>
                  </a:schemeClr>
                </a:solidFill>
                <a:latin typeface="Segoe UI Black" panose="020B0A02040204020203" pitchFamily="34" charset="0"/>
                <a:ea typeface="Segoe UI Black" panose="020B0A02040204020203" pitchFamily="34" charset="0"/>
                <a:cs typeface="Segoe UI" panose="020B0502040204020203" pitchFamily="34" charset="0"/>
              </a:rPr>
              <a:t>IBEW</a:t>
            </a:r>
            <a:r>
              <a:rPr lang="en-US" sz="4400" b="1" dirty="0">
                <a:solidFill>
                  <a:schemeClr val="bg1"/>
                </a:solidFill>
                <a:latin typeface="Segoe UI" panose="020B0502040204020203" pitchFamily="34" charset="0"/>
                <a:cs typeface="Segoe UI" panose="020B0502040204020203" pitchFamily="34" charset="0"/>
              </a:rPr>
              <a:t> </a:t>
            </a:r>
          </a:p>
          <a:p>
            <a:pPr algn="r"/>
            <a:r>
              <a:rPr lang="en-US" sz="4400" b="1" dirty="0">
                <a:solidFill>
                  <a:schemeClr val="bg1"/>
                </a:solidFill>
                <a:latin typeface="Segoe UI" panose="020B0502040204020203" pitchFamily="34" charset="0"/>
                <a:cs typeface="Segoe UI" panose="020B0502040204020203" pitchFamily="34" charset="0"/>
              </a:rPr>
              <a:t>   7th District Progress Meeting</a:t>
            </a:r>
          </a:p>
          <a:p>
            <a:pPr algn="r"/>
            <a:r>
              <a:rPr lang="en-US" sz="4400" b="1" dirty="0">
                <a:solidFill>
                  <a:schemeClr val="bg1"/>
                </a:solidFill>
                <a:latin typeface="Segoe UI" panose="020B0502040204020203" pitchFamily="34" charset="0"/>
                <a:cs typeface="Segoe UI" panose="020B0502040204020203" pitchFamily="34" charset="0"/>
              </a:rPr>
              <a:t>October 7, 2021</a:t>
            </a:r>
          </a:p>
        </p:txBody>
      </p:sp>
      <p:sp>
        <p:nvSpPr>
          <p:cNvPr id="2" name="TextBox 1">
            <a:extLst>
              <a:ext uri="{FF2B5EF4-FFF2-40B4-BE49-F238E27FC236}">
                <a16:creationId xmlns:a16="http://schemas.microsoft.com/office/drawing/2014/main" id="{30539D4F-571C-41C1-8B9E-478196C065BF}"/>
              </a:ext>
            </a:extLst>
          </p:cNvPr>
          <p:cNvSpPr txBox="1"/>
          <p:nvPr/>
        </p:nvSpPr>
        <p:spPr>
          <a:xfrm>
            <a:off x="13252" y="5657671"/>
            <a:ext cx="12192000" cy="2554545"/>
          </a:xfrm>
          <a:prstGeom prst="rect">
            <a:avLst/>
          </a:prstGeom>
          <a:solidFill>
            <a:schemeClr val="bg1"/>
          </a:solidFill>
          <a:ln w="57150">
            <a:solidFill>
              <a:schemeClr val="bg2">
                <a:lumMod val="25000"/>
              </a:schemeClr>
            </a:solidFill>
          </a:ln>
        </p:spPr>
        <p:txBody>
          <a:bodyPr wrap="square" rtlCol="0">
            <a:spAutoFit/>
          </a:bodyPr>
          <a:lstStyle/>
          <a:p>
            <a:pPr algn="ctr"/>
            <a:r>
              <a:rPr lang="en-US" sz="2800" b="1" dirty="0">
                <a:latin typeface="Abadi" panose="020B0604020104020204" pitchFamily="34" charset="0"/>
                <a:cs typeface="Segoe UI" panose="020B0502040204020203" pitchFamily="34" charset="0"/>
              </a:rPr>
              <a:t>Kenneth Cooper, International Secretary-Treasurer</a:t>
            </a:r>
          </a:p>
          <a:p>
            <a:pPr algn="ctr"/>
            <a:r>
              <a:rPr lang="en-US" sz="2800" b="1" dirty="0">
                <a:latin typeface="Abadi" panose="020B0604020104020204" pitchFamily="34" charset="0"/>
                <a:cs typeface="Segoe UI" panose="020B0502040204020203" pitchFamily="34" charset="0"/>
              </a:rPr>
              <a:t>Brian Threadgold, Senior Executive Assistant to the International Secretary-Treasurer </a:t>
            </a:r>
          </a:p>
          <a:p>
            <a:pPr algn="ctr"/>
            <a:endParaRPr lang="en-US" sz="2800" b="1" dirty="0">
              <a:latin typeface="Abadi" panose="020B0604020104020204" pitchFamily="34" charset="0"/>
              <a:cs typeface="Segoe UI" panose="020B0502040204020203" pitchFamily="34" charset="0"/>
            </a:endParaRPr>
          </a:p>
          <a:p>
            <a:endParaRPr lang="en-US" sz="2400" b="1" dirty="0"/>
          </a:p>
          <a:p>
            <a:endParaRPr lang="en-US" sz="2400" b="1" dirty="0"/>
          </a:p>
        </p:txBody>
      </p:sp>
    </p:spTree>
    <p:extLst>
      <p:ext uri="{BB962C8B-B14F-4D97-AF65-F5344CB8AC3E}">
        <p14:creationId xmlns:p14="http://schemas.microsoft.com/office/powerpoint/2010/main" val="381671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36F7-F66A-4A11-9D9A-7FA9D997718D}"/>
              </a:ext>
            </a:extLst>
          </p:cNvPr>
          <p:cNvSpPr>
            <a:spLocks noGrp="1"/>
          </p:cNvSpPr>
          <p:nvPr>
            <p:ph type="title"/>
          </p:nvPr>
        </p:nvSpPr>
        <p:spPr>
          <a:xfrm>
            <a:off x="839788" y="451263"/>
            <a:ext cx="5715391" cy="679862"/>
          </a:xfrm>
        </p:spPr>
        <p:txBody>
          <a:bodyPr/>
          <a:lstStyle/>
          <a:p>
            <a:pPr algn="ctr"/>
            <a:r>
              <a:rPr lang="en-US" b="1" dirty="0">
                <a:latin typeface="Abadi" panose="020B0604020104020204" pitchFamily="34" charset="0"/>
              </a:rPr>
              <a:t>#4 Solution</a:t>
            </a:r>
          </a:p>
        </p:txBody>
      </p:sp>
      <p:pic>
        <p:nvPicPr>
          <p:cNvPr id="8" name="Content Placeholder 25" descr="ibew-fist–large-msg-122151839586 – IBEW LOCAL UNION 903">
            <a:extLst>
              <a:ext uri="{FF2B5EF4-FFF2-40B4-BE49-F238E27FC236}">
                <a16:creationId xmlns:a16="http://schemas.microsoft.com/office/drawing/2014/main" id="{D1525BF6-F016-4B36-A719-B6EBD39E02C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659584" y="1389413"/>
            <a:ext cx="4253944" cy="3723492"/>
          </a:xfr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028F018A-66B5-416C-A6D8-9017902A8A8B}"/>
              </a:ext>
            </a:extLst>
          </p:cNvPr>
          <p:cNvSpPr>
            <a:spLocks noGrp="1"/>
          </p:cNvSpPr>
          <p:nvPr>
            <p:ph type="body" sz="half" idx="2"/>
          </p:nvPr>
        </p:nvSpPr>
        <p:spPr>
          <a:xfrm>
            <a:off x="839788" y="1258784"/>
            <a:ext cx="5846020" cy="5313990"/>
          </a:xfrm>
        </p:spPr>
        <p:txBody>
          <a:bodyPr>
            <a:normAutofit/>
          </a:bodyPr>
          <a:lstStyle/>
          <a:p>
            <a:endParaRPr lang="en-US" sz="1800" b="1" dirty="0">
              <a:latin typeface="Abadi" panose="020B0604020104020204" pitchFamily="34" charset="0"/>
            </a:endParaRPr>
          </a:p>
          <a:p>
            <a:endParaRPr lang="en-US" sz="1800" b="1" dirty="0">
              <a:latin typeface="Abadi" panose="020B0604020104020204" pitchFamily="34" charset="0"/>
            </a:endParaRPr>
          </a:p>
          <a:p>
            <a:r>
              <a:rPr lang="en-US" sz="1800" b="1" dirty="0">
                <a:latin typeface="Abadi" panose="020B0604020104020204" pitchFamily="34" charset="0"/>
              </a:rPr>
              <a:t>Converting smaller non-construction Local Unions that perform basic Per Capita reporting to </a:t>
            </a:r>
            <a:r>
              <a:rPr lang="en-US" sz="1800" b="1" dirty="0" err="1">
                <a:latin typeface="Abadi" panose="020B0604020104020204" pitchFamily="34" charset="0"/>
              </a:rPr>
              <a:t>eJournal</a:t>
            </a:r>
            <a:r>
              <a:rPr lang="en-US" sz="1800" b="1" dirty="0">
                <a:latin typeface="Abadi" panose="020B0604020104020204" pitchFamily="34" charset="0"/>
              </a:rPr>
              <a:t> is easy and quick.  Contact IR David Fenton;</a:t>
            </a:r>
          </a:p>
          <a:p>
            <a:r>
              <a:rPr lang="en-US" sz="1800" b="1" dirty="0">
                <a:latin typeface="Abadi" panose="020B0604020104020204" pitchFamily="34" charset="0"/>
              </a:rPr>
              <a:t>	</a:t>
            </a:r>
            <a:r>
              <a:rPr lang="en-US" sz="1800" b="1" dirty="0">
                <a:latin typeface="Abadi" panose="020B0604020104020204" pitchFamily="34" charset="0"/>
                <a:hlinkClick r:id="rId3"/>
              </a:rPr>
              <a:t>David_Fenton@ibew.org</a:t>
            </a:r>
            <a:endParaRPr lang="en-US" sz="1800" b="1" dirty="0">
              <a:latin typeface="Abadi" panose="020B0604020104020204" pitchFamily="34" charset="0"/>
            </a:endParaRPr>
          </a:p>
          <a:p>
            <a:endParaRPr lang="en-US" sz="1800" b="1" dirty="0">
              <a:latin typeface="Abadi" panose="020B0604020104020204" pitchFamily="34" charset="0"/>
            </a:endParaRPr>
          </a:p>
          <a:p>
            <a:r>
              <a:rPr lang="en-US" sz="1800" b="1" dirty="0">
                <a:latin typeface="Abadi" panose="020B0604020104020204" pitchFamily="34" charset="0"/>
              </a:rPr>
              <a:t>David can assist in getting locals set up and running with </a:t>
            </a:r>
            <a:r>
              <a:rPr lang="en-US" sz="1800" b="1" dirty="0" err="1">
                <a:latin typeface="Abadi" panose="020B0604020104020204" pitchFamily="34" charset="0"/>
              </a:rPr>
              <a:t>eJournal</a:t>
            </a:r>
            <a:r>
              <a:rPr lang="en-US" sz="1800" b="1" dirty="0">
                <a:latin typeface="Abadi" panose="020B0604020104020204" pitchFamily="34" charset="0"/>
              </a:rPr>
              <a:t> which makes things much simpler for Locals that do not use the functionality of LPX Software.</a:t>
            </a:r>
          </a:p>
          <a:p>
            <a:endParaRPr lang="en-US" sz="1800" b="1" dirty="0">
              <a:latin typeface="Abadi" panose="020B0604020104020204" pitchFamily="34" charset="0"/>
            </a:endParaRPr>
          </a:p>
          <a:p>
            <a:endParaRPr lang="en-US" sz="1800" b="1" dirty="0">
              <a:latin typeface="Abadi" panose="020B0604020104020204" pitchFamily="34" charset="0"/>
            </a:endParaRPr>
          </a:p>
        </p:txBody>
      </p:sp>
      <p:sp>
        <p:nvSpPr>
          <p:cNvPr id="7" name="Text Placeholder 3">
            <a:extLst>
              <a:ext uri="{FF2B5EF4-FFF2-40B4-BE49-F238E27FC236}">
                <a16:creationId xmlns:a16="http://schemas.microsoft.com/office/drawing/2014/main" id="{51F8CF69-8A65-4648-AC83-28852EBAA270}"/>
              </a:ext>
            </a:extLst>
          </p:cNvPr>
          <p:cNvSpPr>
            <a:spLocks noGrp="1"/>
          </p:cNvSpPr>
          <p:nvPr/>
        </p:nvSpPr>
        <p:spPr bwMode="auto">
          <a:xfrm>
            <a:off x="6991337" y="2958465"/>
            <a:ext cx="4106369" cy="361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685800" rtl="0" eaLnBrk="0" fontAlgn="base" hangingPunct="0">
              <a:lnSpc>
                <a:spcPct val="90000"/>
              </a:lnSpc>
              <a:spcBef>
                <a:spcPts val="750"/>
              </a:spcBef>
              <a:spcAft>
                <a:spcPct val="0"/>
              </a:spcAft>
              <a:buFont typeface="Arial" panose="020B0604020202020204" pitchFamily="34" charset="0"/>
              <a:buNone/>
              <a:defRPr sz="1200" kern="1200">
                <a:solidFill>
                  <a:schemeClr val="tx1"/>
                </a:solidFill>
                <a:latin typeface="+mn-lt"/>
                <a:ea typeface="+mn-ea"/>
                <a:cs typeface="+mn-cs"/>
              </a:defRPr>
            </a:lvl1pPr>
            <a:lvl2pPr marL="342900" indent="0" algn="l" defTabSz="685800" rtl="0" eaLnBrk="0" fontAlgn="base" hangingPunct="0">
              <a:lnSpc>
                <a:spcPct val="90000"/>
              </a:lnSpc>
              <a:spcBef>
                <a:spcPts val="375"/>
              </a:spcBef>
              <a:spcAft>
                <a:spcPct val="0"/>
              </a:spcAft>
              <a:buFont typeface="Arial" panose="020B0604020202020204" pitchFamily="34" charset="0"/>
              <a:buNone/>
              <a:defRPr sz="1050" kern="1200">
                <a:solidFill>
                  <a:schemeClr val="tx1"/>
                </a:solidFill>
                <a:latin typeface="+mn-lt"/>
                <a:ea typeface="+mn-ea"/>
                <a:cs typeface="+mn-cs"/>
              </a:defRPr>
            </a:lvl2pPr>
            <a:lvl3pPr marL="685800" indent="0" algn="l" defTabSz="685800" rtl="0" eaLnBrk="0" fontAlgn="base" hangingPunct="0">
              <a:lnSpc>
                <a:spcPct val="90000"/>
              </a:lnSpc>
              <a:spcBef>
                <a:spcPts val="375"/>
              </a:spcBef>
              <a:spcAft>
                <a:spcPct val="0"/>
              </a:spcAft>
              <a:buFont typeface="Arial" panose="020B0604020202020204" pitchFamily="34" charset="0"/>
              <a:buNone/>
              <a:defRPr sz="900" kern="1200">
                <a:solidFill>
                  <a:schemeClr val="tx1"/>
                </a:solidFill>
                <a:latin typeface="+mn-lt"/>
                <a:ea typeface="+mn-ea"/>
                <a:cs typeface="+mn-cs"/>
              </a:defRPr>
            </a:lvl3pPr>
            <a:lvl4pPr marL="10287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4pPr>
            <a:lvl5pPr marL="13716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eaLnBrk="1" fontAlgn="auto" hangingPunct="1">
              <a:spcAft>
                <a:spcPts val="0"/>
              </a:spcAft>
              <a:defRPr/>
            </a:pPr>
            <a:endParaRPr lang="en-US" sz="1600" dirty="0"/>
          </a:p>
        </p:txBody>
      </p:sp>
    </p:spTree>
    <p:extLst>
      <p:ext uri="{BB962C8B-B14F-4D97-AF65-F5344CB8AC3E}">
        <p14:creationId xmlns:p14="http://schemas.microsoft.com/office/powerpoint/2010/main" val="74832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36F7-F66A-4A11-9D9A-7FA9D997718D}"/>
              </a:ext>
            </a:extLst>
          </p:cNvPr>
          <p:cNvSpPr>
            <a:spLocks noGrp="1"/>
          </p:cNvSpPr>
          <p:nvPr>
            <p:ph type="ctrTitle"/>
          </p:nvPr>
        </p:nvSpPr>
        <p:spPr>
          <a:xfrm>
            <a:off x="1524000" y="1120463"/>
            <a:ext cx="6113172" cy="180304"/>
          </a:xfrm>
        </p:spPr>
        <p:txBody>
          <a:bodyPr>
            <a:noAutofit/>
          </a:bodyPr>
          <a:lstStyle/>
          <a:p>
            <a:pPr algn="ctr"/>
            <a:r>
              <a:rPr lang="en-US" sz="3200" b="1" dirty="0">
                <a:latin typeface="Abadi" panose="020B0604020104020204" pitchFamily="34" charset="0"/>
              </a:rPr>
              <a:t># 5 Issue</a:t>
            </a:r>
          </a:p>
        </p:txBody>
      </p:sp>
      <p:sp>
        <p:nvSpPr>
          <p:cNvPr id="3" name="Subtitle 2">
            <a:extLst>
              <a:ext uri="{FF2B5EF4-FFF2-40B4-BE49-F238E27FC236}">
                <a16:creationId xmlns:a16="http://schemas.microsoft.com/office/drawing/2014/main" id="{455E3414-66A2-4DA3-B601-6793415EC2F0}"/>
              </a:ext>
            </a:extLst>
          </p:cNvPr>
          <p:cNvSpPr>
            <a:spLocks noGrp="1"/>
          </p:cNvSpPr>
          <p:nvPr>
            <p:ph type="subTitle" idx="1"/>
          </p:nvPr>
        </p:nvSpPr>
        <p:spPr>
          <a:xfrm>
            <a:off x="566670" y="1721922"/>
            <a:ext cx="6724779" cy="4724978"/>
          </a:xfrm>
        </p:spPr>
        <p:txBody>
          <a:bodyPr>
            <a:normAutofit/>
          </a:bodyPr>
          <a:lstStyle/>
          <a:p>
            <a:pPr algn="l"/>
            <a:r>
              <a:rPr lang="en-US" sz="1800" dirty="0"/>
              <a:t>   </a:t>
            </a:r>
            <a:r>
              <a:rPr lang="en-US" sz="1800" b="1" dirty="0">
                <a:latin typeface="Abadi" panose="020B0604020104020204" pitchFamily="34" charset="0"/>
              </a:rPr>
              <a:t>Members that reach retirement eligibility within the Local Unions plans and subsequently drop membership due to failure to pay dues.</a:t>
            </a:r>
          </a:p>
          <a:p>
            <a:pPr algn="l"/>
            <a:endParaRPr lang="en-US" sz="1800" b="1" dirty="0">
              <a:latin typeface="Abadi" panose="020B0604020104020204" pitchFamily="34" charset="0"/>
            </a:endParaRPr>
          </a:p>
          <a:p>
            <a:pPr algn="l"/>
            <a:endParaRPr lang="en-US" sz="1800" b="1" dirty="0">
              <a:latin typeface="Abadi" panose="020B0604020104020204" pitchFamily="34" charset="0"/>
            </a:endParaRPr>
          </a:p>
          <a:p>
            <a:pPr algn="l"/>
            <a:r>
              <a:rPr lang="en-US" sz="1800" b="1" dirty="0">
                <a:latin typeface="Abadi" panose="020B0604020104020204" pitchFamily="34" charset="0"/>
              </a:rPr>
              <a:t>	-  In some instances Local Union pension funds have the ability to retire at the age of 55.  Members achieve retirement age and stop paying dues only to find out they’ve lost out not only on their respective PBF Pension Benefits which include the Death Benefit as well.</a:t>
            </a:r>
          </a:p>
        </p:txBody>
      </p:sp>
      <p:pic>
        <p:nvPicPr>
          <p:cNvPr id="8" name="Content Placeholder 25" descr="ibew-fist–large-msg-122151839586 – IBEW LOCAL UNION 903">
            <a:extLst>
              <a:ext uri="{FF2B5EF4-FFF2-40B4-BE49-F238E27FC236}">
                <a16:creationId xmlns:a16="http://schemas.microsoft.com/office/drawing/2014/main" id="{D1525BF6-F016-4B36-A719-B6EBD39E02C5}"/>
              </a:ext>
            </a:extLst>
          </p:cNvPr>
          <p:cNvPicPr>
            <a:picLocks noGrp="1" noChangeAspect="1" noChangeArrowheads="1"/>
          </p:cNvPicPr>
          <p:nvPr>
            <p:ph type="pic" idx="4294967295"/>
          </p:nvPr>
        </p:nvPicPr>
        <p:blipFill rotWithShape="1">
          <a:blip r:embed="rId2">
            <a:extLst>
              <a:ext uri="{28A0092B-C50C-407E-A947-70E740481C1C}">
                <a14:useLocalDpi xmlns:a14="http://schemas.microsoft.com/office/drawing/2010/main" val="0"/>
              </a:ext>
            </a:extLst>
          </a:blip>
          <a:srcRect t="10361" b="10361"/>
          <a:stretch/>
        </p:blipFill>
        <p:spPr bwMode="auto">
          <a:xfrm>
            <a:off x="7410203" y="628649"/>
            <a:ext cx="4781798" cy="535728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51F8CF69-8A65-4648-AC83-28852EBAA270}"/>
              </a:ext>
            </a:extLst>
          </p:cNvPr>
          <p:cNvSpPr>
            <a:spLocks noGrp="1"/>
          </p:cNvSpPr>
          <p:nvPr/>
        </p:nvSpPr>
        <p:spPr bwMode="auto">
          <a:xfrm>
            <a:off x="6615092" y="5795158"/>
            <a:ext cx="5167617" cy="65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685800" rtl="0" eaLnBrk="0" fontAlgn="base" hangingPunct="0">
              <a:lnSpc>
                <a:spcPct val="90000"/>
              </a:lnSpc>
              <a:spcBef>
                <a:spcPts val="750"/>
              </a:spcBef>
              <a:spcAft>
                <a:spcPct val="0"/>
              </a:spcAft>
              <a:buFont typeface="Arial" panose="020B0604020202020204" pitchFamily="34" charset="0"/>
              <a:buNone/>
              <a:defRPr sz="1200" kern="1200">
                <a:solidFill>
                  <a:schemeClr val="tx1"/>
                </a:solidFill>
                <a:latin typeface="+mn-lt"/>
                <a:ea typeface="+mn-ea"/>
                <a:cs typeface="+mn-cs"/>
              </a:defRPr>
            </a:lvl1pPr>
            <a:lvl2pPr marL="342900" indent="0" algn="l" defTabSz="685800" rtl="0" eaLnBrk="0" fontAlgn="base" hangingPunct="0">
              <a:lnSpc>
                <a:spcPct val="90000"/>
              </a:lnSpc>
              <a:spcBef>
                <a:spcPts val="375"/>
              </a:spcBef>
              <a:spcAft>
                <a:spcPct val="0"/>
              </a:spcAft>
              <a:buFont typeface="Arial" panose="020B0604020202020204" pitchFamily="34" charset="0"/>
              <a:buNone/>
              <a:defRPr sz="1050" kern="1200">
                <a:solidFill>
                  <a:schemeClr val="tx1"/>
                </a:solidFill>
                <a:latin typeface="+mn-lt"/>
                <a:ea typeface="+mn-ea"/>
                <a:cs typeface="+mn-cs"/>
              </a:defRPr>
            </a:lvl2pPr>
            <a:lvl3pPr marL="685800" indent="0" algn="l" defTabSz="685800" rtl="0" eaLnBrk="0" fontAlgn="base" hangingPunct="0">
              <a:lnSpc>
                <a:spcPct val="90000"/>
              </a:lnSpc>
              <a:spcBef>
                <a:spcPts val="375"/>
              </a:spcBef>
              <a:spcAft>
                <a:spcPct val="0"/>
              </a:spcAft>
              <a:buFont typeface="Arial" panose="020B0604020202020204" pitchFamily="34" charset="0"/>
              <a:buNone/>
              <a:defRPr sz="900" kern="1200">
                <a:solidFill>
                  <a:schemeClr val="tx1"/>
                </a:solidFill>
                <a:latin typeface="+mn-lt"/>
                <a:ea typeface="+mn-ea"/>
                <a:cs typeface="+mn-cs"/>
              </a:defRPr>
            </a:lvl3pPr>
            <a:lvl4pPr marL="10287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4pPr>
            <a:lvl5pPr marL="13716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eaLnBrk="1" fontAlgn="auto" hangingPunct="1">
              <a:spcAft>
                <a:spcPts val="0"/>
              </a:spcAft>
              <a:defRPr/>
            </a:pPr>
            <a:endParaRPr lang="en-US" sz="1600" dirty="0"/>
          </a:p>
        </p:txBody>
      </p:sp>
    </p:spTree>
    <p:extLst>
      <p:ext uri="{BB962C8B-B14F-4D97-AF65-F5344CB8AC3E}">
        <p14:creationId xmlns:p14="http://schemas.microsoft.com/office/powerpoint/2010/main" val="174482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36F7-F66A-4A11-9D9A-7FA9D997718D}"/>
              </a:ext>
            </a:extLst>
          </p:cNvPr>
          <p:cNvSpPr>
            <a:spLocks noGrp="1"/>
          </p:cNvSpPr>
          <p:nvPr>
            <p:ph type="ctrTitle"/>
          </p:nvPr>
        </p:nvSpPr>
        <p:spPr>
          <a:xfrm>
            <a:off x="1524000" y="579549"/>
            <a:ext cx="5971504" cy="1020651"/>
          </a:xfrm>
        </p:spPr>
        <p:txBody>
          <a:bodyPr>
            <a:normAutofit/>
          </a:bodyPr>
          <a:lstStyle/>
          <a:p>
            <a:pPr algn="ctr"/>
            <a:r>
              <a:rPr lang="en-US" sz="3200" b="1" dirty="0">
                <a:latin typeface="Abadi" panose="020B0604020104020204" pitchFamily="34" charset="0"/>
              </a:rPr>
              <a:t># 5 Solution</a:t>
            </a:r>
          </a:p>
        </p:txBody>
      </p:sp>
      <p:sp>
        <p:nvSpPr>
          <p:cNvPr id="3" name="Subtitle 2">
            <a:extLst>
              <a:ext uri="{FF2B5EF4-FFF2-40B4-BE49-F238E27FC236}">
                <a16:creationId xmlns:a16="http://schemas.microsoft.com/office/drawing/2014/main" id="{DC7A0843-E971-4438-B77F-6EE3275510A3}"/>
              </a:ext>
            </a:extLst>
          </p:cNvPr>
          <p:cNvSpPr>
            <a:spLocks noGrp="1"/>
          </p:cNvSpPr>
          <p:nvPr>
            <p:ph type="subTitle" idx="1"/>
          </p:nvPr>
        </p:nvSpPr>
        <p:spPr>
          <a:xfrm>
            <a:off x="399246" y="1911927"/>
            <a:ext cx="7363629" cy="4422533"/>
          </a:xfrm>
        </p:spPr>
        <p:txBody>
          <a:bodyPr>
            <a:normAutofit/>
          </a:bodyPr>
          <a:lstStyle/>
          <a:p>
            <a:pPr algn="l"/>
            <a:r>
              <a:rPr lang="en-US" sz="1800" b="1" dirty="0">
                <a:latin typeface="Abadi" panose="020B0604020104020204" pitchFamily="34" charset="0"/>
              </a:rPr>
              <a:t>     </a:t>
            </a:r>
          </a:p>
          <a:p>
            <a:pPr algn="l"/>
            <a:endParaRPr lang="en-US" sz="1800" b="1" dirty="0">
              <a:latin typeface="Abadi" panose="020B0604020104020204" pitchFamily="34" charset="0"/>
            </a:endParaRPr>
          </a:p>
          <a:p>
            <a:pPr algn="l"/>
            <a:r>
              <a:rPr lang="en-US" sz="1800" b="1" dirty="0">
                <a:latin typeface="Abadi" panose="020B0604020104020204" pitchFamily="34" charset="0"/>
              </a:rPr>
              <a:t>     Communicate with your membership specifically about the provisions required by Article XI, of the IBEW Constitution, related to eligibility and membership requirements.</a:t>
            </a:r>
          </a:p>
        </p:txBody>
      </p:sp>
      <p:pic>
        <p:nvPicPr>
          <p:cNvPr id="8" name="Content Placeholder 25" descr="ibew-fist–large-msg-122151839586 – IBEW LOCAL UNION 903">
            <a:extLst>
              <a:ext uri="{FF2B5EF4-FFF2-40B4-BE49-F238E27FC236}">
                <a16:creationId xmlns:a16="http://schemas.microsoft.com/office/drawing/2014/main" id="{D1525BF6-F016-4B36-A719-B6EBD39E02C5}"/>
              </a:ext>
            </a:extLst>
          </p:cNvPr>
          <p:cNvPicPr>
            <a:picLocks noGrp="1" noChangeAspect="1" noChangeArrowheads="1"/>
          </p:cNvPicPr>
          <p:nvPr>
            <p:ph type="pic" idx="4294967295"/>
          </p:nvPr>
        </p:nvPicPr>
        <p:blipFill rotWithShape="1">
          <a:blip r:embed="rId2">
            <a:extLst>
              <a:ext uri="{28A0092B-C50C-407E-A947-70E740481C1C}">
                <a14:useLocalDpi xmlns:a14="http://schemas.microsoft.com/office/drawing/2010/main" val="0"/>
              </a:ext>
            </a:extLst>
          </a:blip>
          <a:srcRect t="10361" b="10361"/>
          <a:stretch/>
        </p:blipFill>
        <p:spPr bwMode="auto">
          <a:xfrm>
            <a:off x="7762875" y="962025"/>
            <a:ext cx="4429125" cy="4595813"/>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1E6E2AC8-2AC7-4E27-9A66-0883ACB21CCE}"/>
              </a:ext>
            </a:extLst>
          </p:cNvPr>
          <p:cNvSpPr>
            <a:spLocks noGrp="1"/>
          </p:cNvSpPr>
          <p:nvPr/>
        </p:nvSpPr>
        <p:spPr bwMode="auto">
          <a:xfrm>
            <a:off x="6460713" y="6472052"/>
            <a:ext cx="5167617"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685800" rtl="0" eaLnBrk="0" fontAlgn="base" hangingPunct="0">
              <a:lnSpc>
                <a:spcPct val="90000"/>
              </a:lnSpc>
              <a:spcBef>
                <a:spcPts val="750"/>
              </a:spcBef>
              <a:spcAft>
                <a:spcPct val="0"/>
              </a:spcAft>
              <a:buFont typeface="Arial" panose="020B0604020202020204" pitchFamily="34" charset="0"/>
              <a:buNone/>
              <a:defRPr sz="1200" kern="1200">
                <a:solidFill>
                  <a:schemeClr val="tx1"/>
                </a:solidFill>
                <a:latin typeface="+mn-lt"/>
                <a:ea typeface="+mn-ea"/>
                <a:cs typeface="+mn-cs"/>
              </a:defRPr>
            </a:lvl1pPr>
            <a:lvl2pPr marL="342900" indent="0" algn="l" defTabSz="685800" rtl="0" eaLnBrk="0" fontAlgn="base" hangingPunct="0">
              <a:lnSpc>
                <a:spcPct val="90000"/>
              </a:lnSpc>
              <a:spcBef>
                <a:spcPts val="375"/>
              </a:spcBef>
              <a:spcAft>
                <a:spcPct val="0"/>
              </a:spcAft>
              <a:buFont typeface="Arial" panose="020B0604020202020204" pitchFamily="34" charset="0"/>
              <a:buNone/>
              <a:defRPr sz="1050" kern="1200">
                <a:solidFill>
                  <a:schemeClr val="tx1"/>
                </a:solidFill>
                <a:latin typeface="+mn-lt"/>
                <a:ea typeface="+mn-ea"/>
                <a:cs typeface="+mn-cs"/>
              </a:defRPr>
            </a:lvl2pPr>
            <a:lvl3pPr marL="685800" indent="0" algn="l" defTabSz="685800" rtl="0" eaLnBrk="0" fontAlgn="base" hangingPunct="0">
              <a:lnSpc>
                <a:spcPct val="90000"/>
              </a:lnSpc>
              <a:spcBef>
                <a:spcPts val="375"/>
              </a:spcBef>
              <a:spcAft>
                <a:spcPct val="0"/>
              </a:spcAft>
              <a:buFont typeface="Arial" panose="020B0604020202020204" pitchFamily="34" charset="0"/>
              <a:buNone/>
              <a:defRPr sz="900" kern="1200">
                <a:solidFill>
                  <a:schemeClr val="tx1"/>
                </a:solidFill>
                <a:latin typeface="+mn-lt"/>
                <a:ea typeface="+mn-ea"/>
                <a:cs typeface="+mn-cs"/>
              </a:defRPr>
            </a:lvl3pPr>
            <a:lvl4pPr marL="10287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4pPr>
            <a:lvl5pPr marL="13716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eaLnBrk="1" fontAlgn="auto" hangingPunct="1">
              <a:spcAft>
                <a:spcPts val="0"/>
              </a:spcAft>
              <a:defRPr/>
            </a:pPr>
            <a:endParaRPr lang="en-US" sz="1600" dirty="0"/>
          </a:p>
        </p:txBody>
      </p:sp>
    </p:spTree>
    <p:extLst>
      <p:ext uri="{BB962C8B-B14F-4D97-AF65-F5344CB8AC3E}">
        <p14:creationId xmlns:p14="http://schemas.microsoft.com/office/powerpoint/2010/main" val="166340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69B7-BC69-4752-BCA8-2B7B4DFC9BBA}"/>
              </a:ext>
            </a:extLst>
          </p:cNvPr>
          <p:cNvSpPr>
            <a:spLocks noGrp="1"/>
          </p:cNvSpPr>
          <p:nvPr>
            <p:ph type="title"/>
          </p:nvPr>
        </p:nvSpPr>
        <p:spPr>
          <a:xfrm>
            <a:off x="839788" y="457201"/>
            <a:ext cx="5746748" cy="813460"/>
          </a:xfrm>
        </p:spPr>
        <p:txBody>
          <a:bodyPr>
            <a:normAutofit fontScale="90000"/>
          </a:bodyPr>
          <a:lstStyle/>
          <a:p>
            <a:pPr algn="ctr"/>
            <a:r>
              <a:rPr lang="en-US" b="1" dirty="0">
                <a:latin typeface="Abadi" panose="020B0604020104020204" pitchFamily="34" charset="0"/>
              </a:rPr>
              <a:t>IBEW Digital Membership Application</a:t>
            </a:r>
          </a:p>
        </p:txBody>
      </p:sp>
      <p:pic>
        <p:nvPicPr>
          <p:cNvPr id="6" name="Picture Placeholder 5">
            <a:extLst>
              <a:ext uri="{FF2B5EF4-FFF2-40B4-BE49-F238E27FC236}">
                <a16:creationId xmlns:a16="http://schemas.microsoft.com/office/drawing/2014/main" id="{B938F98F-B091-4F07-BDF2-4D82E94A77DD}"/>
              </a:ext>
            </a:extLst>
          </p:cNvPr>
          <p:cNvPicPr>
            <a:picLocks noGrp="1" noChangeAspect="1"/>
          </p:cNvPicPr>
          <p:nvPr>
            <p:ph type="pic" idx="1"/>
          </p:nvPr>
        </p:nvPicPr>
        <p:blipFill>
          <a:blip r:embed="rId2"/>
          <a:srcRect t="4652" b="4652"/>
          <a:stretch>
            <a:fillRect/>
          </a:stretch>
        </p:blipFill>
        <p:spPr>
          <a:xfrm>
            <a:off x="6586536" y="1073150"/>
            <a:ext cx="5161757" cy="4270375"/>
          </a:xfrm>
          <a:prstGeom prst="rect">
            <a:avLst/>
          </a:prstGeom>
        </p:spPr>
      </p:pic>
      <p:sp>
        <p:nvSpPr>
          <p:cNvPr id="4" name="Text Placeholder 3">
            <a:extLst>
              <a:ext uri="{FF2B5EF4-FFF2-40B4-BE49-F238E27FC236}">
                <a16:creationId xmlns:a16="http://schemas.microsoft.com/office/drawing/2014/main" id="{01609780-0F75-4ED6-BBCC-2A952D787BF8}"/>
              </a:ext>
            </a:extLst>
          </p:cNvPr>
          <p:cNvSpPr>
            <a:spLocks noGrp="1"/>
          </p:cNvSpPr>
          <p:nvPr>
            <p:ph type="body" sz="half" idx="2"/>
          </p:nvPr>
        </p:nvSpPr>
        <p:spPr>
          <a:xfrm>
            <a:off x="839786" y="1828800"/>
            <a:ext cx="5746749" cy="4572000"/>
          </a:xfrm>
        </p:spPr>
        <p:txBody>
          <a:bodyPr>
            <a:normAutofit/>
          </a:bodyPr>
          <a:lstStyle/>
          <a:p>
            <a:r>
              <a:rPr lang="en-US" sz="1800" b="1" dirty="0">
                <a:latin typeface="Abadi" panose="020B0604020104020204" pitchFamily="34" charset="0"/>
              </a:rPr>
              <a:t>  </a:t>
            </a:r>
            <a:r>
              <a:rPr lang="en-US" sz="2000" b="1" dirty="0">
                <a:latin typeface="Abadi" panose="020B0604020104020204" pitchFamily="34" charset="0"/>
              </a:rPr>
              <a:t>Completed in Collaboration with;</a:t>
            </a:r>
          </a:p>
          <a:p>
            <a:endParaRPr lang="en-US" sz="2000" b="1" dirty="0">
              <a:latin typeface="Abadi" panose="020B0604020104020204" pitchFamily="34" charset="0"/>
            </a:endParaRPr>
          </a:p>
          <a:p>
            <a:r>
              <a:rPr lang="en-US" sz="2000" b="1" dirty="0">
                <a:latin typeface="Abadi" panose="020B0604020104020204" pitchFamily="34" charset="0"/>
              </a:rPr>
              <a:t>-  IBEW Membership Development</a:t>
            </a:r>
          </a:p>
          <a:p>
            <a:endParaRPr lang="en-US" sz="2000" b="1" dirty="0">
              <a:latin typeface="Abadi" panose="020B0604020104020204" pitchFamily="34" charset="0"/>
            </a:endParaRPr>
          </a:p>
          <a:p>
            <a:r>
              <a:rPr lang="en-US" sz="2000" b="1" dirty="0">
                <a:latin typeface="Abadi" panose="020B0604020104020204" pitchFamily="34" charset="0"/>
              </a:rPr>
              <a:t>-  IBEW Information Technology Department</a:t>
            </a:r>
          </a:p>
          <a:p>
            <a:endParaRPr lang="en-US" sz="2000" b="1" dirty="0">
              <a:latin typeface="Abadi" panose="020B0604020104020204" pitchFamily="34" charset="0"/>
            </a:endParaRPr>
          </a:p>
          <a:p>
            <a:r>
              <a:rPr lang="en-US" sz="2000" b="1" dirty="0">
                <a:latin typeface="Abadi" panose="020B0604020104020204" pitchFamily="34" charset="0"/>
              </a:rPr>
              <a:t>-  IBEW Per Capita Department</a:t>
            </a:r>
          </a:p>
        </p:txBody>
      </p:sp>
    </p:spTree>
    <p:extLst>
      <p:ext uri="{BB962C8B-B14F-4D97-AF65-F5344CB8AC3E}">
        <p14:creationId xmlns:p14="http://schemas.microsoft.com/office/powerpoint/2010/main" val="158501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6C30-FF1B-4794-8228-D3876A2662F0}"/>
              </a:ext>
            </a:extLst>
          </p:cNvPr>
          <p:cNvSpPr>
            <a:spLocks noGrp="1"/>
          </p:cNvSpPr>
          <p:nvPr>
            <p:ph type="title"/>
          </p:nvPr>
        </p:nvSpPr>
        <p:spPr>
          <a:xfrm>
            <a:off x="332509" y="364920"/>
            <a:ext cx="11459688" cy="680109"/>
          </a:xfrm>
        </p:spPr>
        <p:txBody>
          <a:bodyPr/>
          <a:lstStyle/>
          <a:p>
            <a:pPr algn="ctr"/>
            <a:r>
              <a:rPr lang="en-US" b="1" dirty="0">
                <a:latin typeface="Abadi" panose="020B0604020104020204" pitchFamily="34" charset="0"/>
              </a:rPr>
              <a:t>Logistics of IBEW Membership Application</a:t>
            </a:r>
          </a:p>
        </p:txBody>
      </p:sp>
      <p:sp>
        <p:nvSpPr>
          <p:cNvPr id="4" name="Text Placeholder 3">
            <a:extLst>
              <a:ext uri="{FF2B5EF4-FFF2-40B4-BE49-F238E27FC236}">
                <a16:creationId xmlns:a16="http://schemas.microsoft.com/office/drawing/2014/main" id="{903BB074-8721-49EE-8DD2-B990D539680C}"/>
              </a:ext>
            </a:extLst>
          </p:cNvPr>
          <p:cNvSpPr>
            <a:spLocks noGrp="1"/>
          </p:cNvSpPr>
          <p:nvPr>
            <p:ph type="body" sz="half" idx="2"/>
          </p:nvPr>
        </p:nvSpPr>
        <p:spPr>
          <a:xfrm>
            <a:off x="237506" y="1578769"/>
            <a:ext cx="11827823" cy="5118914"/>
          </a:xfrm>
        </p:spPr>
        <p:txBody>
          <a:bodyPr>
            <a:normAutofit/>
          </a:bodyPr>
          <a:lstStyle/>
          <a:p>
            <a:endParaRPr lang="en-US" sz="1800" b="1" dirty="0">
              <a:latin typeface="Abadi" panose="020B0604020104020204" pitchFamily="34" charset="0"/>
            </a:endParaRPr>
          </a:p>
        </p:txBody>
      </p:sp>
      <p:graphicFrame>
        <p:nvGraphicFramePr>
          <p:cNvPr id="9" name="Diagram 8">
            <a:extLst>
              <a:ext uri="{FF2B5EF4-FFF2-40B4-BE49-F238E27FC236}">
                <a16:creationId xmlns:a16="http://schemas.microsoft.com/office/drawing/2014/main" id="{FF0E39D6-5809-497C-899B-B72825CCCAA3}"/>
              </a:ext>
            </a:extLst>
          </p:cNvPr>
          <p:cNvGraphicFramePr/>
          <p:nvPr>
            <p:extLst>
              <p:ext uri="{D42A27DB-BD31-4B8C-83A1-F6EECF244321}">
                <p14:modId xmlns:p14="http://schemas.microsoft.com/office/powerpoint/2010/main" val="2385986884"/>
              </p:ext>
            </p:extLst>
          </p:nvPr>
        </p:nvGraphicFramePr>
        <p:xfrm>
          <a:off x="237505" y="1045029"/>
          <a:ext cx="11775529" cy="5652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989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6E59-DD7E-4994-9D1C-91704789CD48}"/>
              </a:ext>
            </a:extLst>
          </p:cNvPr>
          <p:cNvSpPr>
            <a:spLocks noGrp="1"/>
          </p:cNvSpPr>
          <p:nvPr>
            <p:ph type="title"/>
          </p:nvPr>
        </p:nvSpPr>
        <p:spPr>
          <a:xfrm>
            <a:off x="839788" y="671512"/>
            <a:ext cx="5853906" cy="671513"/>
          </a:xfrm>
        </p:spPr>
        <p:txBody>
          <a:bodyPr>
            <a:normAutofit fontScale="90000"/>
          </a:bodyPr>
          <a:lstStyle/>
          <a:p>
            <a:pPr algn="ctr"/>
            <a:r>
              <a:rPr lang="en-US" b="1" dirty="0">
                <a:latin typeface="Abadi" panose="020B0604020104020204" pitchFamily="34" charset="0"/>
              </a:rPr>
              <a:t>Current issues with Membership Applications</a:t>
            </a:r>
          </a:p>
        </p:txBody>
      </p:sp>
      <p:sp>
        <p:nvSpPr>
          <p:cNvPr id="4" name="Text Placeholder 3">
            <a:extLst>
              <a:ext uri="{FF2B5EF4-FFF2-40B4-BE49-F238E27FC236}">
                <a16:creationId xmlns:a16="http://schemas.microsoft.com/office/drawing/2014/main" id="{D882C125-8403-4E47-AC2F-B677D7D9030B}"/>
              </a:ext>
            </a:extLst>
          </p:cNvPr>
          <p:cNvSpPr>
            <a:spLocks noGrp="1"/>
          </p:cNvSpPr>
          <p:nvPr>
            <p:ph type="body" sz="half" idx="2"/>
          </p:nvPr>
        </p:nvSpPr>
        <p:spPr>
          <a:xfrm>
            <a:off x="839788" y="1514475"/>
            <a:ext cx="5853906" cy="4750594"/>
          </a:xfrm>
        </p:spPr>
        <p:txBody>
          <a:bodyPr>
            <a:normAutofit/>
          </a:bodyPr>
          <a:lstStyle/>
          <a:p>
            <a:r>
              <a:rPr lang="en-US" sz="1800" b="1" dirty="0"/>
              <a:t>     </a:t>
            </a:r>
          </a:p>
          <a:p>
            <a:r>
              <a:rPr lang="en-US" sz="1800" b="1" dirty="0"/>
              <a:t>     Currently approximately 15% of new member transactions are denied for initial processing by the Per Capita Department due to the following reasons.</a:t>
            </a:r>
          </a:p>
          <a:p>
            <a:endParaRPr lang="en-US" sz="1800" b="1" dirty="0"/>
          </a:p>
          <a:p>
            <a:r>
              <a:rPr lang="en-US" sz="1800" b="1" dirty="0"/>
              <a:t>	-  Local didn’t provide the members application with the Local Union Per Capita report and the new member transaction.</a:t>
            </a:r>
          </a:p>
          <a:p>
            <a:endParaRPr lang="en-US" sz="1800" b="1" dirty="0"/>
          </a:p>
          <a:p>
            <a:r>
              <a:rPr lang="en-US" sz="1800" b="1" dirty="0"/>
              <a:t>	-  Applications are incomplete or missing required information in order to be processed.</a:t>
            </a:r>
          </a:p>
          <a:p>
            <a:endParaRPr lang="en-US" sz="1800" b="1" dirty="0"/>
          </a:p>
          <a:p>
            <a:r>
              <a:rPr lang="en-US" sz="1800" b="1" dirty="0"/>
              <a:t>* The missing information is legally required in order to properly initiate a new member into membership with the IBEW.</a:t>
            </a:r>
          </a:p>
        </p:txBody>
      </p:sp>
      <p:pic>
        <p:nvPicPr>
          <p:cNvPr id="5" name="Picture Placeholder 5">
            <a:extLst>
              <a:ext uri="{FF2B5EF4-FFF2-40B4-BE49-F238E27FC236}">
                <a16:creationId xmlns:a16="http://schemas.microsoft.com/office/drawing/2014/main" id="{0A6CBA06-C21A-4089-B3CB-F3616AF0C38F}"/>
              </a:ext>
            </a:extLst>
          </p:cNvPr>
          <p:cNvPicPr>
            <a:picLocks noGrp="1" noChangeAspect="1"/>
          </p:cNvPicPr>
          <p:nvPr>
            <p:ph type="pic" idx="1"/>
          </p:nvPr>
        </p:nvPicPr>
        <p:blipFill>
          <a:blip r:embed="rId2"/>
          <a:srcRect t="4652" b="4652"/>
          <a:stretch>
            <a:fillRect/>
          </a:stretch>
        </p:blipFill>
        <p:spPr>
          <a:xfrm>
            <a:off x="7623958" y="1343025"/>
            <a:ext cx="4418992" cy="3579596"/>
          </a:xfrm>
          <a:prstGeom prst="rect">
            <a:avLst/>
          </a:prstGeom>
        </p:spPr>
      </p:pic>
    </p:spTree>
    <p:extLst>
      <p:ext uri="{BB962C8B-B14F-4D97-AF65-F5344CB8AC3E}">
        <p14:creationId xmlns:p14="http://schemas.microsoft.com/office/powerpoint/2010/main" val="131853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A2CE-0432-4964-A248-F0857ED55566}"/>
              </a:ext>
            </a:extLst>
          </p:cNvPr>
          <p:cNvSpPr>
            <a:spLocks noGrp="1"/>
          </p:cNvSpPr>
          <p:nvPr>
            <p:ph type="title"/>
          </p:nvPr>
        </p:nvSpPr>
        <p:spPr>
          <a:xfrm>
            <a:off x="6581104" y="182793"/>
            <a:ext cx="5610896" cy="1826312"/>
          </a:xfrm>
        </p:spPr>
        <p:txBody>
          <a:bodyPr>
            <a:normAutofit/>
          </a:bodyPr>
          <a:lstStyle/>
          <a:p>
            <a:pPr algn="ctr"/>
            <a:r>
              <a:rPr lang="en-US" b="1" dirty="0">
                <a:latin typeface="Abadi" panose="020B0604020104020204" pitchFamily="34" charset="0"/>
              </a:rPr>
              <a:t>New Digital Application Form</a:t>
            </a:r>
            <a:br>
              <a:rPr lang="en-US" b="1" dirty="0">
                <a:latin typeface="Abadi" panose="020B0604020104020204" pitchFamily="34" charset="0"/>
              </a:rPr>
            </a:br>
            <a:br>
              <a:rPr lang="en-US" b="1" dirty="0">
                <a:latin typeface="Abadi" panose="020B0604020104020204" pitchFamily="34" charset="0"/>
              </a:rPr>
            </a:br>
            <a:r>
              <a:rPr lang="en-US" sz="1800" b="1" dirty="0">
                <a:latin typeface="Abadi" panose="020B0604020104020204" pitchFamily="34" charset="0"/>
              </a:rPr>
              <a:t>Along with creating the new digital application, the current IBEW 107 Form PDF version has been revised to match the digital format</a:t>
            </a:r>
            <a:endParaRPr lang="en-US" b="1" dirty="0">
              <a:latin typeface="Abadi" panose="020B0604020104020204" pitchFamily="34" charset="0"/>
            </a:endParaRPr>
          </a:p>
        </p:txBody>
      </p:sp>
      <p:sp>
        <p:nvSpPr>
          <p:cNvPr id="4" name="Text Placeholder 3">
            <a:extLst>
              <a:ext uri="{FF2B5EF4-FFF2-40B4-BE49-F238E27FC236}">
                <a16:creationId xmlns:a16="http://schemas.microsoft.com/office/drawing/2014/main" id="{16C98EAF-10C1-4055-8F0A-104B91454084}"/>
              </a:ext>
            </a:extLst>
          </p:cNvPr>
          <p:cNvSpPr>
            <a:spLocks noGrp="1"/>
          </p:cNvSpPr>
          <p:nvPr>
            <p:ph type="body" sz="half" idx="2"/>
          </p:nvPr>
        </p:nvSpPr>
        <p:spPr>
          <a:xfrm>
            <a:off x="839788" y="1307306"/>
            <a:ext cx="5015389" cy="5550694"/>
          </a:xfrm>
        </p:spPr>
        <p:txBody>
          <a:bodyPr>
            <a:normAutofit/>
          </a:bodyPr>
          <a:lstStyle/>
          <a:p>
            <a:endParaRPr lang="en-US" sz="1800" b="1" dirty="0">
              <a:latin typeface="Abadi" panose="020B0604020104020204" pitchFamily="34" charset="0"/>
            </a:endParaRPr>
          </a:p>
        </p:txBody>
      </p:sp>
      <p:pic>
        <p:nvPicPr>
          <p:cNvPr id="5" name="Picture Placeholder 5">
            <a:extLst>
              <a:ext uri="{FF2B5EF4-FFF2-40B4-BE49-F238E27FC236}">
                <a16:creationId xmlns:a16="http://schemas.microsoft.com/office/drawing/2014/main" id="{3CCAB8B1-ADD3-4ACD-81A3-C730F95DD850}"/>
              </a:ext>
            </a:extLst>
          </p:cNvPr>
          <p:cNvPicPr>
            <a:picLocks noGrp="1" noChangeAspect="1"/>
          </p:cNvPicPr>
          <p:nvPr>
            <p:ph type="pic" idx="1"/>
          </p:nvPr>
        </p:nvPicPr>
        <p:blipFill>
          <a:blip r:embed="rId2"/>
          <a:srcRect t="4652" b="4652"/>
          <a:stretch>
            <a:fillRect/>
          </a:stretch>
        </p:blipFill>
        <p:spPr>
          <a:xfrm>
            <a:off x="7617052" y="2506671"/>
            <a:ext cx="3668619" cy="3151964"/>
          </a:xfrm>
          <a:prstGeom prst="rect">
            <a:avLst/>
          </a:prstGeom>
        </p:spPr>
      </p:pic>
      <p:pic>
        <p:nvPicPr>
          <p:cNvPr id="6" name="Content Placeholder 9" descr="A screenshot of a cell phone&#10;&#10;Description automatically generated">
            <a:extLst>
              <a:ext uri="{FF2B5EF4-FFF2-40B4-BE49-F238E27FC236}">
                <a16:creationId xmlns:a16="http://schemas.microsoft.com/office/drawing/2014/main" id="{C0A84DA6-D290-4D04-B76A-2CC6F31270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7" y="182792"/>
            <a:ext cx="5406467" cy="6492416"/>
          </a:xfrm>
          <a:prstGeom prst="rect">
            <a:avLst/>
          </a:prstGeom>
        </p:spPr>
      </p:pic>
    </p:spTree>
    <p:extLst>
      <p:ext uri="{BB962C8B-B14F-4D97-AF65-F5344CB8AC3E}">
        <p14:creationId xmlns:p14="http://schemas.microsoft.com/office/powerpoint/2010/main" val="348340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082BE6-704E-45F7-8CAF-8466C3971056}"/>
              </a:ext>
            </a:extLst>
          </p:cNvPr>
          <p:cNvSpPr>
            <a:spLocks noGrp="1"/>
          </p:cNvSpPr>
          <p:nvPr>
            <p:ph type="title"/>
          </p:nvPr>
        </p:nvSpPr>
        <p:spPr>
          <a:xfrm>
            <a:off x="2565557" y="303547"/>
            <a:ext cx="7930725" cy="729579"/>
          </a:xfrm>
        </p:spPr>
        <p:txBody>
          <a:bodyPr>
            <a:normAutofit/>
          </a:bodyPr>
          <a:lstStyle/>
          <a:p>
            <a:pPr algn="ctr"/>
            <a:r>
              <a:rPr lang="en-US" sz="3200" dirty="0">
                <a:latin typeface="Abadi" panose="020B0604020104020204" pitchFamily="34" charset="0"/>
              </a:rPr>
              <a:t>Old Application vs. New Application</a:t>
            </a:r>
          </a:p>
        </p:txBody>
      </p:sp>
      <p:sp>
        <p:nvSpPr>
          <p:cNvPr id="4" name="Text Placeholder 3">
            <a:extLst>
              <a:ext uri="{FF2B5EF4-FFF2-40B4-BE49-F238E27FC236}">
                <a16:creationId xmlns:a16="http://schemas.microsoft.com/office/drawing/2014/main" id="{3D95E2B2-06CA-4AC2-8C80-D160E2795A7F}"/>
              </a:ext>
            </a:extLst>
          </p:cNvPr>
          <p:cNvSpPr>
            <a:spLocks noGrp="1"/>
          </p:cNvSpPr>
          <p:nvPr>
            <p:ph type="body" idx="1"/>
          </p:nvPr>
        </p:nvSpPr>
        <p:spPr/>
        <p:txBody>
          <a:bodyPr>
            <a:normAutofit/>
          </a:bodyPr>
          <a:lstStyle/>
          <a:p>
            <a:r>
              <a:rPr lang="en-US" sz="1800" b="1" dirty="0"/>
              <a:t> </a:t>
            </a:r>
          </a:p>
        </p:txBody>
      </p:sp>
      <p:sp>
        <p:nvSpPr>
          <p:cNvPr id="9" name="Text Placeholder 8">
            <a:extLst>
              <a:ext uri="{FF2B5EF4-FFF2-40B4-BE49-F238E27FC236}">
                <a16:creationId xmlns:a16="http://schemas.microsoft.com/office/drawing/2014/main" id="{FF37492D-C39A-4972-95EC-264EA714B261}"/>
              </a:ext>
            </a:extLst>
          </p:cNvPr>
          <p:cNvSpPr>
            <a:spLocks noGrp="1"/>
          </p:cNvSpPr>
          <p:nvPr>
            <p:ph type="body" sz="quarter" idx="3"/>
          </p:nvPr>
        </p:nvSpPr>
        <p:spPr>
          <a:xfrm>
            <a:off x="4553703" y="1033126"/>
            <a:ext cx="3218213" cy="5229884"/>
          </a:xfrm>
        </p:spPr>
        <p:txBody>
          <a:bodyPr/>
          <a:lstStyle/>
          <a:p>
            <a:pPr algn="ctr"/>
            <a:r>
              <a:rPr lang="en-US" dirty="0">
                <a:latin typeface="Abadi" panose="020B0604020104020204" pitchFamily="34" charset="0"/>
              </a:rPr>
              <a:t>Differences</a:t>
            </a:r>
          </a:p>
          <a:p>
            <a:pPr marL="457200" indent="-457200" algn="ctr">
              <a:buAutoNum type="arabicParenR"/>
            </a:pPr>
            <a:r>
              <a:rPr lang="en-US" dirty="0">
                <a:latin typeface="Abadi" panose="020B0604020104020204" pitchFamily="34" charset="0"/>
              </a:rPr>
              <a:t>Signature and Application Date have been moved to the bottom of the form.</a:t>
            </a:r>
          </a:p>
          <a:p>
            <a:pPr marL="457200" indent="-457200" algn="ctr">
              <a:buAutoNum type="arabicParenR"/>
            </a:pPr>
            <a:r>
              <a:rPr lang="en-US" dirty="0">
                <a:latin typeface="Abadi" panose="020B0604020104020204" pitchFamily="34" charset="0"/>
              </a:rPr>
              <a:t>Addition of Veteran of Armed Forces question</a:t>
            </a:r>
          </a:p>
          <a:p>
            <a:pPr marL="457200" indent="-457200" algn="ctr">
              <a:buAutoNum type="arabicParenR"/>
            </a:pPr>
            <a:r>
              <a:rPr lang="en-US" dirty="0">
                <a:latin typeface="Abadi" panose="020B0604020104020204" pitchFamily="34" charset="0"/>
              </a:rPr>
              <a:t>Revised Registered Voter question.</a:t>
            </a:r>
          </a:p>
          <a:p>
            <a:pPr marL="457200" indent="-457200" algn="ctr">
              <a:buAutoNum type="arabicParenR"/>
            </a:pPr>
            <a:r>
              <a:rPr lang="en-US" dirty="0">
                <a:latin typeface="Abadi" panose="020B0604020104020204" pitchFamily="34" charset="0"/>
              </a:rPr>
              <a:t>Only the last 4 numbers of the SSN required.</a:t>
            </a:r>
          </a:p>
        </p:txBody>
      </p:sp>
      <p:pic>
        <p:nvPicPr>
          <p:cNvPr id="11" name="Content Placeholder 10" descr="A screenshot of text&#10;&#10;Description automatically generated">
            <a:extLst>
              <a:ext uri="{FF2B5EF4-FFF2-40B4-BE49-F238E27FC236}">
                <a16:creationId xmlns:a16="http://schemas.microsoft.com/office/drawing/2014/main" id="{594AF3A6-660B-432E-BA29-A04B435DFD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279" y="1086812"/>
            <a:ext cx="4207339" cy="5750552"/>
          </a:xfrm>
          <a:prstGeom prst="rect">
            <a:avLst/>
          </a:prstGeom>
        </p:spPr>
      </p:pic>
      <p:pic>
        <p:nvPicPr>
          <p:cNvPr id="12" name="Content Placeholder 4" descr="A screenshot of a cell phone&#10;&#10;Description automatically generated">
            <a:extLst>
              <a:ext uri="{FF2B5EF4-FFF2-40B4-BE49-F238E27FC236}">
                <a16:creationId xmlns:a16="http://schemas.microsoft.com/office/drawing/2014/main" id="{BBF5F97E-2237-4C8C-8A0C-6AF0FCC8F0C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003001" y="1086812"/>
            <a:ext cx="4073720" cy="5651240"/>
          </a:xfrm>
          <a:prstGeom prst="rect">
            <a:avLst/>
          </a:prstGeom>
        </p:spPr>
      </p:pic>
    </p:spTree>
    <p:extLst>
      <p:ext uri="{BB962C8B-B14F-4D97-AF65-F5344CB8AC3E}">
        <p14:creationId xmlns:p14="http://schemas.microsoft.com/office/powerpoint/2010/main" val="357025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36F7-F66A-4A11-9D9A-7FA9D997718D}"/>
              </a:ext>
            </a:extLst>
          </p:cNvPr>
          <p:cNvSpPr>
            <a:spLocks noGrp="1"/>
          </p:cNvSpPr>
          <p:nvPr>
            <p:ph type="title"/>
          </p:nvPr>
        </p:nvSpPr>
        <p:spPr>
          <a:xfrm>
            <a:off x="305528" y="195277"/>
            <a:ext cx="8137827" cy="1325563"/>
          </a:xfrm>
        </p:spPr>
        <p:txBody>
          <a:bodyPr>
            <a:normAutofit/>
          </a:bodyPr>
          <a:lstStyle/>
          <a:p>
            <a:pPr algn="ctr"/>
            <a:r>
              <a:rPr lang="en-US" b="1" dirty="0">
                <a:latin typeface="Abadi" panose="020B0604020104020204" pitchFamily="34" charset="0"/>
              </a:rPr>
              <a:t>So why change to a Digital Application??</a:t>
            </a:r>
          </a:p>
        </p:txBody>
      </p:sp>
      <p:sp>
        <p:nvSpPr>
          <p:cNvPr id="3" name="Text Placeholder 2">
            <a:extLst>
              <a:ext uri="{FF2B5EF4-FFF2-40B4-BE49-F238E27FC236}">
                <a16:creationId xmlns:a16="http://schemas.microsoft.com/office/drawing/2014/main" id="{ABFDDE80-85D0-4314-9CC6-6C723FACE50A}"/>
              </a:ext>
            </a:extLst>
          </p:cNvPr>
          <p:cNvSpPr>
            <a:spLocks noGrp="1"/>
          </p:cNvSpPr>
          <p:nvPr>
            <p:ph type="body" idx="1"/>
          </p:nvPr>
        </p:nvSpPr>
        <p:spPr>
          <a:xfrm>
            <a:off x="1793367" y="1876300"/>
            <a:ext cx="5692045" cy="628774"/>
          </a:xfrm>
        </p:spPr>
        <p:txBody>
          <a:bodyPr>
            <a:noAutofit/>
          </a:bodyPr>
          <a:lstStyle/>
          <a:p>
            <a:pPr algn="ctr"/>
            <a:r>
              <a:rPr lang="en-US" sz="4000" dirty="0">
                <a:latin typeface="Abadi" panose="020B0604020104020204" pitchFamily="34" charset="0"/>
              </a:rPr>
              <a:t>Efficiency   &amp;   Accuracy</a:t>
            </a:r>
          </a:p>
        </p:txBody>
      </p:sp>
      <p:pic>
        <p:nvPicPr>
          <p:cNvPr id="8" name="Content Placeholder 25" descr="ibew-fist–large-msg-122151839586 – IBEW LOCAL UNION 903">
            <a:extLst>
              <a:ext uri="{FF2B5EF4-FFF2-40B4-BE49-F238E27FC236}">
                <a16:creationId xmlns:a16="http://schemas.microsoft.com/office/drawing/2014/main" id="{D1525BF6-F016-4B36-A719-B6EBD39E02C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8645236" y="250825"/>
            <a:ext cx="3451449" cy="2824884"/>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DF39668-279F-4DC0-B26E-9F6B9FE62ABE}"/>
              </a:ext>
            </a:extLst>
          </p:cNvPr>
          <p:cNvSpPr>
            <a:spLocks noGrp="1"/>
          </p:cNvSpPr>
          <p:nvPr>
            <p:ph sz="quarter" idx="4"/>
          </p:nvPr>
        </p:nvSpPr>
        <p:spPr>
          <a:xfrm>
            <a:off x="734488" y="2718838"/>
            <a:ext cx="8943902" cy="3684588"/>
          </a:xfrm>
        </p:spPr>
        <p:txBody>
          <a:bodyPr>
            <a:normAutofit lnSpcReduction="10000"/>
          </a:bodyPr>
          <a:lstStyle/>
          <a:p>
            <a:pPr marL="0" indent="0">
              <a:buNone/>
            </a:pPr>
            <a:endParaRPr lang="en-US" sz="1800" dirty="0"/>
          </a:p>
          <a:p>
            <a:pPr marL="0" indent="0">
              <a:buNone/>
            </a:pPr>
            <a:r>
              <a:rPr lang="en-US" sz="1800" b="1" dirty="0">
                <a:latin typeface="Abadi" panose="020B0604020104020204" pitchFamily="34" charset="0"/>
              </a:rPr>
              <a:t>Easier accessibility to potential new members</a:t>
            </a:r>
          </a:p>
          <a:p>
            <a:pPr marL="0" indent="0">
              <a:buNone/>
            </a:pPr>
            <a:endParaRPr lang="en-US" sz="1800" b="1" dirty="0">
              <a:latin typeface="Abadi" panose="020B0604020104020204" pitchFamily="34" charset="0"/>
            </a:endParaRPr>
          </a:p>
          <a:p>
            <a:pPr marL="0" indent="0">
              <a:buNone/>
            </a:pPr>
            <a:r>
              <a:rPr lang="en-US" sz="1800" b="1" dirty="0">
                <a:latin typeface="Abadi" panose="020B0604020104020204" pitchFamily="34" charset="0"/>
              </a:rPr>
              <a:t>Faster disbursement to the new members, local unions and International Office</a:t>
            </a:r>
          </a:p>
          <a:p>
            <a:pPr marL="0" indent="0">
              <a:buNone/>
            </a:pPr>
            <a:endParaRPr lang="en-US" sz="1800" b="1" dirty="0">
              <a:latin typeface="Abadi" panose="020B0604020104020204" pitchFamily="34" charset="0"/>
            </a:endParaRPr>
          </a:p>
          <a:p>
            <a:pPr marL="0" indent="0">
              <a:buNone/>
            </a:pPr>
            <a:r>
              <a:rPr lang="en-US" sz="1800" b="1" dirty="0">
                <a:latin typeface="Abadi" panose="020B0604020104020204" pitchFamily="34" charset="0"/>
              </a:rPr>
              <a:t>Legible – easier to read</a:t>
            </a:r>
          </a:p>
          <a:p>
            <a:pPr marL="0" indent="0">
              <a:buNone/>
            </a:pPr>
            <a:endParaRPr lang="en-US" sz="1800" b="1" dirty="0">
              <a:latin typeface="Abadi" panose="020B0604020104020204" pitchFamily="34" charset="0"/>
            </a:endParaRPr>
          </a:p>
          <a:p>
            <a:pPr marL="0" indent="0">
              <a:buNone/>
            </a:pPr>
            <a:r>
              <a:rPr lang="en-US" sz="1800" b="1" dirty="0">
                <a:latin typeface="Abadi" panose="020B0604020104020204" pitchFamily="34" charset="0"/>
              </a:rPr>
              <a:t>Required information must be provided – no missing information</a:t>
            </a:r>
          </a:p>
          <a:p>
            <a:pPr marL="0" indent="0">
              <a:buNone/>
            </a:pPr>
            <a:endParaRPr lang="en-US" sz="1800" b="1" dirty="0">
              <a:latin typeface="Abadi" panose="020B0604020104020204" pitchFamily="34" charset="0"/>
            </a:endParaRPr>
          </a:p>
          <a:p>
            <a:pPr marL="0" indent="0">
              <a:buNone/>
            </a:pPr>
            <a:r>
              <a:rPr lang="en-US" sz="1800" b="1" dirty="0">
                <a:latin typeface="Abadi" panose="020B0604020104020204" pitchFamily="34" charset="0"/>
              </a:rPr>
              <a:t>Trackable – ability to contact member with questions.</a:t>
            </a:r>
          </a:p>
        </p:txBody>
      </p:sp>
      <p:sp>
        <p:nvSpPr>
          <p:cNvPr id="7" name="Text Placeholder 3">
            <a:extLst>
              <a:ext uri="{FF2B5EF4-FFF2-40B4-BE49-F238E27FC236}">
                <a16:creationId xmlns:a16="http://schemas.microsoft.com/office/drawing/2014/main" id="{51F8CF69-8A65-4648-AC83-28852EBAA270}"/>
              </a:ext>
            </a:extLst>
          </p:cNvPr>
          <p:cNvSpPr>
            <a:spLocks noGrp="1"/>
          </p:cNvSpPr>
          <p:nvPr/>
        </p:nvSpPr>
        <p:spPr bwMode="auto">
          <a:xfrm>
            <a:off x="447317" y="2665398"/>
            <a:ext cx="4106369" cy="361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685800" rtl="0" eaLnBrk="0" fontAlgn="base" hangingPunct="0">
              <a:lnSpc>
                <a:spcPct val="90000"/>
              </a:lnSpc>
              <a:spcBef>
                <a:spcPts val="750"/>
              </a:spcBef>
              <a:spcAft>
                <a:spcPct val="0"/>
              </a:spcAft>
              <a:buFont typeface="Arial" panose="020B0604020202020204" pitchFamily="34" charset="0"/>
              <a:buNone/>
              <a:defRPr sz="1200" kern="1200">
                <a:solidFill>
                  <a:schemeClr val="tx1"/>
                </a:solidFill>
                <a:latin typeface="+mn-lt"/>
                <a:ea typeface="+mn-ea"/>
                <a:cs typeface="+mn-cs"/>
              </a:defRPr>
            </a:lvl1pPr>
            <a:lvl2pPr marL="342900" indent="0" algn="l" defTabSz="685800" rtl="0" eaLnBrk="0" fontAlgn="base" hangingPunct="0">
              <a:lnSpc>
                <a:spcPct val="90000"/>
              </a:lnSpc>
              <a:spcBef>
                <a:spcPts val="375"/>
              </a:spcBef>
              <a:spcAft>
                <a:spcPct val="0"/>
              </a:spcAft>
              <a:buFont typeface="Arial" panose="020B0604020202020204" pitchFamily="34" charset="0"/>
              <a:buNone/>
              <a:defRPr sz="1050" kern="1200">
                <a:solidFill>
                  <a:schemeClr val="tx1"/>
                </a:solidFill>
                <a:latin typeface="+mn-lt"/>
                <a:ea typeface="+mn-ea"/>
                <a:cs typeface="+mn-cs"/>
              </a:defRPr>
            </a:lvl2pPr>
            <a:lvl3pPr marL="685800" indent="0" algn="l" defTabSz="685800" rtl="0" eaLnBrk="0" fontAlgn="base" hangingPunct="0">
              <a:lnSpc>
                <a:spcPct val="90000"/>
              </a:lnSpc>
              <a:spcBef>
                <a:spcPts val="375"/>
              </a:spcBef>
              <a:spcAft>
                <a:spcPct val="0"/>
              </a:spcAft>
              <a:buFont typeface="Arial" panose="020B0604020202020204" pitchFamily="34" charset="0"/>
              <a:buNone/>
              <a:defRPr sz="900" kern="1200">
                <a:solidFill>
                  <a:schemeClr val="tx1"/>
                </a:solidFill>
                <a:latin typeface="+mn-lt"/>
                <a:ea typeface="+mn-ea"/>
                <a:cs typeface="+mn-cs"/>
              </a:defRPr>
            </a:lvl3pPr>
            <a:lvl4pPr marL="10287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4pPr>
            <a:lvl5pPr marL="13716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eaLnBrk="1" hangingPunct="1"/>
            <a:endParaRPr lang="en-US" altLang="en-US" sz="1800" dirty="0">
              <a:latin typeface="Abadi" panose="020B0604020104020204" pitchFamily="34" charset="0"/>
            </a:endParaRPr>
          </a:p>
          <a:p>
            <a:pPr eaLnBrk="1" fontAlgn="auto" hangingPunct="1">
              <a:spcAft>
                <a:spcPts val="0"/>
              </a:spcAft>
              <a:defRPr/>
            </a:pPr>
            <a:endParaRPr lang="en-US" sz="1600" dirty="0">
              <a:latin typeface="Abadi" panose="020B0604020104020204" pitchFamily="34" charset="0"/>
            </a:endParaRPr>
          </a:p>
        </p:txBody>
      </p:sp>
    </p:spTree>
    <p:extLst>
      <p:ext uri="{BB962C8B-B14F-4D97-AF65-F5344CB8AC3E}">
        <p14:creationId xmlns:p14="http://schemas.microsoft.com/office/powerpoint/2010/main" val="2016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36F7-F66A-4A11-9D9A-7FA9D997718D}"/>
              </a:ext>
            </a:extLst>
          </p:cNvPr>
          <p:cNvSpPr>
            <a:spLocks noGrp="1"/>
          </p:cNvSpPr>
          <p:nvPr>
            <p:ph type="title"/>
          </p:nvPr>
        </p:nvSpPr>
        <p:spPr>
          <a:xfrm>
            <a:off x="0" y="1290254"/>
            <a:ext cx="9092485" cy="45719"/>
          </a:xfrm>
        </p:spPr>
        <p:txBody>
          <a:bodyPr>
            <a:normAutofit fontScale="90000"/>
          </a:bodyPr>
          <a:lstStyle/>
          <a:p>
            <a:pPr algn="ctr"/>
            <a:r>
              <a:rPr lang="en-US" b="1" dirty="0">
                <a:latin typeface="Abadi" panose="020B0604020104020204" pitchFamily="34" charset="0"/>
              </a:rPr>
              <a:t>The app platform was created through Formstack, vetted by the IT Department and approved by IP Stephenson</a:t>
            </a:r>
          </a:p>
        </p:txBody>
      </p:sp>
      <p:sp>
        <p:nvSpPr>
          <p:cNvPr id="7" name="Text Placeholder 3">
            <a:extLst>
              <a:ext uri="{FF2B5EF4-FFF2-40B4-BE49-F238E27FC236}">
                <a16:creationId xmlns:a16="http://schemas.microsoft.com/office/drawing/2014/main" id="{51F8CF69-8A65-4648-AC83-28852EBAA270}"/>
              </a:ext>
            </a:extLst>
          </p:cNvPr>
          <p:cNvSpPr>
            <a:spLocks noGrp="1"/>
          </p:cNvSpPr>
          <p:nvPr/>
        </p:nvSpPr>
        <p:spPr bwMode="auto">
          <a:xfrm>
            <a:off x="10862578" y="3429000"/>
            <a:ext cx="1086807" cy="209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685800" rtl="0" eaLnBrk="0" fontAlgn="base" hangingPunct="0">
              <a:lnSpc>
                <a:spcPct val="90000"/>
              </a:lnSpc>
              <a:spcBef>
                <a:spcPts val="750"/>
              </a:spcBef>
              <a:spcAft>
                <a:spcPct val="0"/>
              </a:spcAft>
              <a:buFont typeface="Arial" panose="020B0604020202020204" pitchFamily="34" charset="0"/>
              <a:buNone/>
              <a:defRPr sz="1200" kern="1200">
                <a:solidFill>
                  <a:schemeClr val="tx1"/>
                </a:solidFill>
                <a:latin typeface="+mn-lt"/>
                <a:ea typeface="+mn-ea"/>
                <a:cs typeface="+mn-cs"/>
              </a:defRPr>
            </a:lvl1pPr>
            <a:lvl2pPr marL="342900" indent="0" algn="l" defTabSz="685800" rtl="0" eaLnBrk="0" fontAlgn="base" hangingPunct="0">
              <a:lnSpc>
                <a:spcPct val="90000"/>
              </a:lnSpc>
              <a:spcBef>
                <a:spcPts val="375"/>
              </a:spcBef>
              <a:spcAft>
                <a:spcPct val="0"/>
              </a:spcAft>
              <a:buFont typeface="Arial" panose="020B0604020202020204" pitchFamily="34" charset="0"/>
              <a:buNone/>
              <a:defRPr sz="1050" kern="1200">
                <a:solidFill>
                  <a:schemeClr val="tx1"/>
                </a:solidFill>
                <a:latin typeface="+mn-lt"/>
                <a:ea typeface="+mn-ea"/>
                <a:cs typeface="+mn-cs"/>
              </a:defRPr>
            </a:lvl2pPr>
            <a:lvl3pPr marL="685800" indent="0" algn="l" defTabSz="685800" rtl="0" eaLnBrk="0" fontAlgn="base" hangingPunct="0">
              <a:lnSpc>
                <a:spcPct val="90000"/>
              </a:lnSpc>
              <a:spcBef>
                <a:spcPts val="375"/>
              </a:spcBef>
              <a:spcAft>
                <a:spcPct val="0"/>
              </a:spcAft>
              <a:buFont typeface="Arial" panose="020B0604020202020204" pitchFamily="34" charset="0"/>
              <a:buNone/>
              <a:defRPr sz="900" kern="1200">
                <a:solidFill>
                  <a:schemeClr val="tx1"/>
                </a:solidFill>
                <a:latin typeface="+mn-lt"/>
                <a:ea typeface="+mn-ea"/>
                <a:cs typeface="+mn-cs"/>
              </a:defRPr>
            </a:lvl3pPr>
            <a:lvl4pPr marL="10287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4pPr>
            <a:lvl5pPr marL="1371600" indent="0" algn="l" defTabSz="685800" rtl="0" eaLnBrk="0" fontAlgn="base" hangingPunct="0">
              <a:lnSpc>
                <a:spcPct val="90000"/>
              </a:lnSpc>
              <a:spcBef>
                <a:spcPts val="375"/>
              </a:spcBef>
              <a:spcAft>
                <a:spcPct val="0"/>
              </a:spcAft>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eaLnBrk="1" fontAlgn="auto" hangingPunct="1">
              <a:spcAft>
                <a:spcPts val="0"/>
              </a:spcAft>
              <a:defRPr/>
            </a:pPr>
            <a:endParaRPr lang="en-US" sz="1600" dirty="0"/>
          </a:p>
        </p:txBody>
      </p:sp>
      <p:pic>
        <p:nvPicPr>
          <p:cNvPr id="8" name="Content Placeholder 25" descr="ibew-fist–large-msg-122151839586 – IBEW LOCAL UNION 903">
            <a:extLst>
              <a:ext uri="{FF2B5EF4-FFF2-40B4-BE49-F238E27FC236}">
                <a16:creationId xmlns:a16="http://schemas.microsoft.com/office/drawing/2014/main" id="{D1525BF6-F016-4B36-A719-B6EBD39E02C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9203493" y="141928"/>
            <a:ext cx="2745892" cy="2388091"/>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screenshot of a computer&#10;&#10;Description automatically generated">
            <a:extLst>
              <a:ext uri="{FF2B5EF4-FFF2-40B4-BE49-F238E27FC236}">
                <a16:creationId xmlns:a16="http://schemas.microsoft.com/office/drawing/2014/main" id="{731A5E85-022F-48D9-80B2-8FE874F89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88" y="1637153"/>
            <a:ext cx="9481704" cy="4570464"/>
          </a:xfrm>
          <a:prstGeom prst="rect">
            <a:avLst/>
          </a:prstGeom>
        </p:spPr>
      </p:pic>
    </p:spTree>
    <p:extLst>
      <p:ext uri="{BB962C8B-B14F-4D97-AF65-F5344CB8AC3E}">
        <p14:creationId xmlns:p14="http://schemas.microsoft.com/office/powerpoint/2010/main" val="151474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8006A-2611-43A1-85B3-28E3298AD7DD}"/>
              </a:ext>
            </a:extLst>
          </p:cNvPr>
          <p:cNvSpPr>
            <a:spLocks noGrp="1"/>
          </p:cNvSpPr>
          <p:nvPr>
            <p:ph type="title"/>
          </p:nvPr>
        </p:nvSpPr>
        <p:spPr>
          <a:xfrm>
            <a:off x="839787" y="457200"/>
            <a:ext cx="5810393" cy="983673"/>
          </a:xfrm>
        </p:spPr>
        <p:txBody>
          <a:bodyPr>
            <a:normAutofit fontScale="90000"/>
          </a:bodyPr>
          <a:lstStyle/>
          <a:p>
            <a:pPr algn="ctr"/>
            <a:r>
              <a:rPr lang="en-US" sz="6000" b="1" dirty="0">
                <a:latin typeface="Aharoni" panose="020B0604020202020204" pitchFamily="2" charset="-79"/>
                <a:cs typeface="Aharoni" panose="020B0604020202020204" pitchFamily="2" charset="-79"/>
              </a:rPr>
              <a:t>Per Capita &amp; PBF </a:t>
            </a:r>
          </a:p>
        </p:txBody>
      </p:sp>
      <p:sp>
        <p:nvSpPr>
          <p:cNvPr id="5" name="Text Placeholder 4">
            <a:extLst>
              <a:ext uri="{FF2B5EF4-FFF2-40B4-BE49-F238E27FC236}">
                <a16:creationId xmlns:a16="http://schemas.microsoft.com/office/drawing/2014/main" id="{5E87F8E7-F336-4C5C-B4EB-900D5B54057A}"/>
              </a:ext>
            </a:extLst>
          </p:cNvPr>
          <p:cNvSpPr>
            <a:spLocks noGrp="1"/>
          </p:cNvSpPr>
          <p:nvPr>
            <p:ph type="body" sz="half" idx="2"/>
          </p:nvPr>
        </p:nvSpPr>
        <p:spPr>
          <a:xfrm>
            <a:off x="839788" y="1440873"/>
            <a:ext cx="5810394" cy="4428115"/>
          </a:xfrm>
        </p:spPr>
        <p:txBody>
          <a:bodyPr>
            <a:normAutofit/>
          </a:bodyPr>
          <a:lstStyle/>
          <a:p>
            <a:endParaRPr lang="en-US" sz="1800" b="1" u="sng" dirty="0">
              <a:latin typeface="Abadi" panose="020B0604020104020204" pitchFamily="34" charset="0"/>
            </a:endParaRPr>
          </a:p>
          <a:p>
            <a:pPr marL="457200" indent="-457200">
              <a:buFontTx/>
              <a:buChar char="-"/>
            </a:pPr>
            <a:r>
              <a:rPr lang="en-US" sz="2800" b="1" dirty="0"/>
              <a:t>Top 5 Items causing issues in Per Capita and Digital Application Process.</a:t>
            </a:r>
          </a:p>
          <a:p>
            <a:pPr marL="457200" indent="-457200">
              <a:buFontTx/>
              <a:buChar char="-"/>
            </a:pPr>
            <a:endParaRPr lang="en-US" sz="2800" b="1" dirty="0"/>
          </a:p>
          <a:p>
            <a:pPr marL="457200" indent="-457200">
              <a:buFontTx/>
              <a:buChar char="-"/>
            </a:pPr>
            <a:r>
              <a:rPr lang="en-US" sz="2800" b="1" dirty="0"/>
              <a:t>Top 5 Items causing issues in Pension and general PBF Information.</a:t>
            </a:r>
          </a:p>
          <a:p>
            <a:pPr marL="457200" indent="-457200">
              <a:buFontTx/>
              <a:buChar char="-"/>
            </a:pPr>
            <a:endParaRPr lang="en-US" sz="2800" b="1" dirty="0"/>
          </a:p>
        </p:txBody>
      </p:sp>
      <p:pic>
        <p:nvPicPr>
          <p:cNvPr id="8" name="Content Placeholder 25" descr="ibew-fist–large-msg-122151839586 – IBEW LOCAL UNION 903">
            <a:extLst>
              <a:ext uri="{FF2B5EF4-FFF2-40B4-BE49-F238E27FC236}">
                <a16:creationId xmlns:a16="http://schemas.microsoft.com/office/drawing/2014/main" id="{2B9A1357-395C-49B1-A670-C2BA08AAA1D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51" r="789" b="-2"/>
          <a:stretch/>
        </p:blipFill>
        <p:spPr bwMode="auto">
          <a:xfrm>
            <a:off x="6921249" y="654314"/>
            <a:ext cx="4759029" cy="48736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92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343B-4DF7-4CDE-A0BD-7A87931E5160}"/>
              </a:ext>
            </a:extLst>
          </p:cNvPr>
          <p:cNvSpPr>
            <a:spLocks noGrp="1"/>
          </p:cNvSpPr>
          <p:nvPr>
            <p:ph type="title"/>
          </p:nvPr>
        </p:nvSpPr>
        <p:spPr>
          <a:xfrm>
            <a:off x="839788" y="457200"/>
            <a:ext cx="6411119" cy="757238"/>
          </a:xfrm>
        </p:spPr>
        <p:txBody>
          <a:bodyPr>
            <a:normAutofit fontScale="90000"/>
          </a:bodyPr>
          <a:lstStyle/>
          <a:p>
            <a:pPr algn="ctr"/>
            <a:r>
              <a:rPr lang="en-US" b="1" dirty="0">
                <a:latin typeface="Abadi" panose="020B0604020104020204" pitchFamily="34" charset="0"/>
              </a:rPr>
              <a:t>How do Local Unions utilize the new app??</a:t>
            </a:r>
          </a:p>
        </p:txBody>
      </p:sp>
      <p:sp>
        <p:nvSpPr>
          <p:cNvPr id="4" name="Text Placeholder 3">
            <a:extLst>
              <a:ext uri="{FF2B5EF4-FFF2-40B4-BE49-F238E27FC236}">
                <a16:creationId xmlns:a16="http://schemas.microsoft.com/office/drawing/2014/main" id="{C263ABAA-1F0F-46C6-A261-F89D1C11B306}"/>
              </a:ext>
            </a:extLst>
          </p:cNvPr>
          <p:cNvSpPr>
            <a:spLocks noGrp="1"/>
          </p:cNvSpPr>
          <p:nvPr>
            <p:ph type="body" sz="half" idx="2"/>
          </p:nvPr>
        </p:nvSpPr>
        <p:spPr>
          <a:xfrm>
            <a:off x="839788" y="1357313"/>
            <a:ext cx="6411119" cy="5043487"/>
          </a:xfrm>
        </p:spPr>
        <p:txBody>
          <a:bodyPr>
            <a:normAutofit/>
          </a:bodyPr>
          <a:lstStyle/>
          <a:p>
            <a:r>
              <a:rPr lang="en-US" sz="1800" b="1" dirty="0">
                <a:latin typeface="Abadi" panose="020B0604020104020204" pitchFamily="34" charset="0"/>
              </a:rPr>
              <a:t>  - Your Local Union can request to use the new application by contacting the IBEW Per Capita Department at:</a:t>
            </a:r>
          </a:p>
          <a:p>
            <a:r>
              <a:rPr lang="en-US" sz="1800" b="1" dirty="0">
                <a:latin typeface="Abadi" panose="020B0604020104020204" pitchFamily="34" charset="0"/>
              </a:rPr>
              <a:t>	</a:t>
            </a:r>
            <a:r>
              <a:rPr lang="en-US" sz="1800" b="1" dirty="0">
                <a:latin typeface="Abadi" panose="020B0604020104020204" pitchFamily="34" charset="0"/>
                <a:hlinkClick r:id="rId2"/>
              </a:rPr>
              <a:t>Percapita@ibew.org</a:t>
            </a:r>
            <a:endParaRPr lang="en-US" sz="1800" b="1" dirty="0">
              <a:latin typeface="Abadi" panose="020B0604020104020204" pitchFamily="34" charset="0"/>
            </a:endParaRPr>
          </a:p>
          <a:p>
            <a:r>
              <a:rPr lang="en-US" sz="1800" b="1" dirty="0">
                <a:latin typeface="Abadi" panose="020B0604020104020204" pitchFamily="34" charset="0"/>
              </a:rPr>
              <a:t>	ibewformstackforms@ibew.org</a:t>
            </a:r>
          </a:p>
          <a:p>
            <a:endParaRPr lang="en-US" sz="1800" b="1" dirty="0">
              <a:latin typeface="Abadi" panose="020B0604020104020204" pitchFamily="34" charset="0"/>
            </a:endParaRPr>
          </a:p>
          <a:p>
            <a:r>
              <a:rPr lang="en-US" sz="1800" b="1" dirty="0">
                <a:latin typeface="Abadi" panose="020B0604020104020204" pitchFamily="34" charset="0"/>
              </a:rPr>
              <a:t>  - Your Local Union can reach out to your International Servicing Representative to help facilitate the setup.</a:t>
            </a:r>
          </a:p>
          <a:p>
            <a:endParaRPr lang="en-US" sz="1800" b="1" dirty="0">
              <a:latin typeface="Abadi" panose="020B0604020104020204" pitchFamily="34" charset="0"/>
            </a:endParaRPr>
          </a:p>
          <a:p>
            <a:r>
              <a:rPr lang="en-US" sz="1800" b="1" dirty="0">
                <a:latin typeface="Abadi" panose="020B0604020104020204" pitchFamily="34" charset="0"/>
              </a:rPr>
              <a:t>  - Local Union Requirements;</a:t>
            </a:r>
          </a:p>
          <a:p>
            <a:r>
              <a:rPr lang="en-US" sz="1800" b="1" dirty="0">
                <a:latin typeface="Abadi" panose="020B0604020104020204" pitchFamily="34" charset="0"/>
              </a:rPr>
              <a:t>	The Local Union must provide a viable email address to the Local Union and not to an individual person.</a:t>
            </a:r>
          </a:p>
          <a:p>
            <a:endParaRPr lang="en-US" sz="1800" b="1" dirty="0">
              <a:latin typeface="Abadi" panose="020B0604020104020204" pitchFamily="34" charset="0"/>
            </a:endParaRPr>
          </a:p>
          <a:p>
            <a:r>
              <a:rPr lang="en-US" sz="1800" b="1" dirty="0">
                <a:latin typeface="Abadi" panose="020B0604020104020204" pitchFamily="34" charset="0"/>
              </a:rPr>
              <a:t>	The Local Union will need to create a Formstack Profile account with a link provided.</a:t>
            </a:r>
          </a:p>
        </p:txBody>
      </p:sp>
      <p:pic>
        <p:nvPicPr>
          <p:cNvPr id="5" name="Picture Placeholder 5">
            <a:extLst>
              <a:ext uri="{FF2B5EF4-FFF2-40B4-BE49-F238E27FC236}">
                <a16:creationId xmlns:a16="http://schemas.microsoft.com/office/drawing/2014/main" id="{2D762EAC-BE4E-41A6-8DB3-0D5EAEC5EC29}"/>
              </a:ext>
            </a:extLst>
          </p:cNvPr>
          <p:cNvPicPr>
            <a:picLocks noGrp="1" noChangeAspect="1"/>
          </p:cNvPicPr>
          <p:nvPr>
            <p:ph type="pic" idx="1"/>
          </p:nvPr>
        </p:nvPicPr>
        <p:blipFill>
          <a:blip r:embed="rId3"/>
          <a:srcRect t="4652" b="4652"/>
          <a:stretch>
            <a:fillRect/>
          </a:stretch>
        </p:blipFill>
        <p:spPr>
          <a:xfrm>
            <a:off x="7250907" y="1307307"/>
            <a:ext cx="4711700" cy="3917950"/>
          </a:xfrm>
          <a:prstGeom prst="rect">
            <a:avLst/>
          </a:prstGeom>
        </p:spPr>
      </p:pic>
    </p:spTree>
    <p:extLst>
      <p:ext uri="{BB962C8B-B14F-4D97-AF65-F5344CB8AC3E}">
        <p14:creationId xmlns:p14="http://schemas.microsoft.com/office/powerpoint/2010/main" val="94707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4CF7-3EC7-4E2A-B02D-DB7F66378F1B}"/>
              </a:ext>
            </a:extLst>
          </p:cNvPr>
          <p:cNvSpPr>
            <a:spLocks noGrp="1"/>
          </p:cNvSpPr>
          <p:nvPr>
            <p:ph type="title"/>
          </p:nvPr>
        </p:nvSpPr>
        <p:spPr>
          <a:xfrm>
            <a:off x="-1" y="614363"/>
            <a:ext cx="4664869" cy="657225"/>
          </a:xfrm>
        </p:spPr>
        <p:txBody>
          <a:bodyPr>
            <a:normAutofit fontScale="90000"/>
          </a:bodyPr>
          <a:lstStyle/>
          <a:p>
            <a:pPr algn="ctr"/>
            <a:r>
              <a:rPr lang="en-US" b="1" dirty="0">
                <a:latin typeface="Abadi" panose="020B0604020104020204" pitchFamily="34" charset="0"/>
              </a:rPr>
              <a:t>Your Local will receive a Setup Email from Per Capita</a:t>
            </a:r>
          </a:p>
        </p:txBody>
      </p:sp>
      <p:sp>
        <p:nvSpPr>
          <p:cNvPr id="4" name="Text Placeholder 3">
            <a:extLst>
              <a:ext uri="{FF2B5EF4-FFF2-40B4-BE49-F238E27FC236}">
                <a16:creationId xmlns:a16="http://schemas.microsoft.com/office/drawing/2014/main" id="{D3F1330D-ADE2-4F42-ADC8-2A878DE6D67D}"/>
              </a:ext>
            </a:extLst>
          </p:cNvPr>
          <p:cNvSpPr>
            <a:spLocks noGrp="1"/>
          </p:cNvSpPr>
          <p:nvPr>
            <p:ph type="body" sz="half" idx="2"/>
          </p:nvPr>
        </p:nvSpPr>
        <p:spPr>
          <a:xfrm>
            <a:off x="219076" y="1960357"/>
            <a:ext cx="4664869" cy="4110831"/>
          </a:xfrm>
        </p:spPr>
        <p:txBody>
          <a:bodyPr>
            <a:normAutofit/>
          </a:bodyPr>
          <a:lstStyle/>
          <a:p>
            <a:endParaRPr lang="en-US" sz="1800" dirty="0">
              <a:latin typeface="Abadi" panose="020B0604020104020204" pitchFamily="34" charset="0"/>
            </a:endParaRPr>
          </a:p>
          <a:p>
            <a:r>
              <a:rPr lang="en-US" sz="1800" dirty="0">
                <a:latin typeface="Abadi" panose="020B0604020104020204" pitchFamily="34" charset="0"/>
              </a:rPr>
              <a:t>  </a:t>
            </a:r>
            <a:r>
              <a:rPr lang="en-US" sz="1800" b="1" dirty="0">
                <a:latin typeface="Abadi" panose="020B0604020104020204" pitchFamily="34" charset="0"/>
              </a:rPr>
              <a:t>The setup email will include the following information;</a:t>
            </a:r>
          </a:p>
          <a:p>
            <a:endParaRPr lang="en-US" sz="1800" b="1" dirty="0">
              <a:latin typeface="Abadi" panose="020B0604020104020204" pitchFamily="34" charset="0"/>
            </a:endParaRPr>
          </a:p>
          <a:p>
            <a:r>
              <a:rPr lang="en-US" sz="1800" b="1" dirty="0">
                <a:latin typeface="Abadi" panose="020B0604020104020204" pitchFamily="34" charset="0"/>
              </a:rPr>
              <a:t>	- Digital Membership Application instruction guide with QR code and weblink to appropriate applications for your local.</a:t>
            </a:r>
          </a:p>
          <a:p>
            <a:endParaRPr lang="en-US" sz="1800" b="1" dirty="0">
              <a:latin typeface="Abadi" panose="020B0604020104020204" pitchFamily="34" charset="0"/>
            </a:endParaRPr>
          </a:p>
          <a:p>
            <a:r>
              <a:rPr lang="en-US" sz="1800" b="1" dirty="0">
                <a:latin typeface="Abadi" panose="020B0604020104020204" pitchFamily="34" charset="0"/>
              </a:rPr>
              <a:t>	-  A link and instructions to setup a user profile in Formstack.</a:t>
            </a:r>
            <a:endParaRPr lang="en-US" sz="1800" dirty="0">
              <a:latin typeface="Abadi" panose="020B0604020104020204" pitchFamily="34" charset="0"/>
            </a:endParaRPr>
          </a:p>
          <a:p>
            <a:endParaRPr lang="en-US" sz="1800" dirty="0">
              <a:latin typeface="Abadi" panose="020B0604020104020204" pitchFamily="34" charset="0"/>
            </a:endParaRPr>
          </a:p>
        </p:txBody>
      </p:sp>
      <p:sp>
        <p:nvSpPr>
          <p:cNvPr id="16" name="Picture Placeholder 15">
            <a:extLst>
              <a:ext uri="{FF2B5EF4-FFF2-40B4-BE49-F238E27FC236}">
                <a16:creationId xmlns:a16="http://schemas.microsoft.com/office/drawing/2014/main" id="{844F480F-08DF-4174-A56D-683A748C1A27}"/>
              </a:ext>
            </a:extLst>
          </p:cNvPr>
          <p:cNvSpPr>
            <a:spLocks noGrp="1"/>
          </p:cNvSpPr>
          <p:nvPr>
            <p:ph type="pic" idx="1"/>
          </p:nvPr>
        </p:nvSpPr>
        <p:spPr>
          <a:xfrm>
            <a:off x="6461633" y="127660"/>
            <a:ext cx="5429004" cy="6602680"/>
          </a:xfrm>
        </p:spPr>
      </p:sp>
      <p:pic>
        <p:nvPicPr>
          <p:cNvPr id="17" name="Content Placeholder 5" descr="A screenshot of a social media post&#10;&#10;Description automatically generated">
            <a:extLst>
              <a:ext uri="{FF2B5EF4-FFF2-40B4-BE49-F238E27FC236}">
                <a16:creationId xmlns:a16="http://schemas.microsoft.com/office/drawing/2014/main" id="{F273818E-119F-42D5-8DDD-9E7E0115E0BD}"/>
              </a:ext>
            </a:extLst>
          </p:cNvPr>
          <p:cNvPicPr>
            <a:picLocks noChangeAspect="1"/>
          </p:cNvPicPr>
          <p:nvPr/>
        </p:nvPicPr>
        <p:blipFill rotWithShape="1">
          <a:blip r:embed="rId2">
            <a:extLst>
              <a:ext uri="{28A0092B-C50C-407E-A947-70E740481C1C}">
                <a14:useLocalDpi xmlns:a14="http://schemas.microsoft.com/office/drawing/2010/main" val="0"/>
              </a:ext>
            </a:extLst>
          </a:blip>
          <a:srcRect l="-1" t="425" r="-1410"/>
          <a:stretch/>
        </p:blipFill>
        <p:spPr>
          <a:xfrm>
            <a:off x="6379347" y="110702"/>
            <a:ext cx="5593577" cy="6747298"/>
          </a:xfrm>
          <a:prstGeom prst="rect">
            <a:avLst/>
          </a:prstGeom>
        </p:spPr>
      </p:pic>
    </p:spTree>
    <p:extLst>
      <p:ext uri="{BB962C8B-B14F-4D97-AF65-F5344CB8AC3E}">
        <p14:creationId xmlns:p14="http://schemas.microsoft.com/office/powerpoint/2010/main" val="388004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36F7-F66A-4A11-9D9A-7FA9D997718D}"/>
              </a:ext>
            </a:extLst>
          </p:cNvPr>
          <p:cNvSpPr>
            <a:spLocks noGrp="1"/>
          </p:cNvSpPr>
          <p:nvPr>
            <p:ph type="title"/>
          </p:nvPr>
        </p:nvSpPr>
        <p:spPr>
          <a:xfrm>
            <a:off x="647205" y="940158"/>
            <a:ext cx="4174177" cy="425004"/>
          </a:xfrm>
        </p:spPr>
        <p:txBody>
          <a:bodyPr>
            <a:noAutofit/>
          </a:bodyPr>
          <a:lstStyle/>
          <a:p>
            <a:pPr algn="ctr"/>
            <a:r>
              <a:rPr lang="en-US" sz="3200" b="1" dirty="0">
                <a:latin typeface="Abadi" panose="020B0604020104020204" pitchFamily="34" charset="0"/>
              </a:rPr>
              <a:t>The Local will need to create a profile in Formstack</a:t>
            </a:r>
          </a:p>
        </p:txBody>
      </p:sp>
      <p:sp>
        <p:nvSpPr>
          <p:cNvPr id="4" name="Content Placeholder 3">
            <a:extLst>
              <a:ext uri="{FF2B5EF4-FFF2-40B4-BE49-F238E27FC236}">
                <a16:creationId xmlns:a16="http://schemas.microsoft.com/office/drawing/2014/main" id="{98C750B6-BC8B-426C-926D-1C20577C62F2}"/>
              </a:ext>
            </a:extLst>
          </p:cNvPr>
          <p:cNvSpPr>
            <a:spLocks noGrp="1"/>
          </p:cNvSpPr>
          <p:nvPr>
            <p:ph sz="half" idx="1"/>
          </p:nvPr>
        </p:nvSpPr>
        <p:spPr>
          <a:xfrm>
            <a:off x="838200" y="1825625"/>
            <a:ext cx="4712594" cy="4351338"/>
          </a:xfrm>
        </p:spPr>
        <p:txBody>
          <a:bodyPr>
            <a:normAutofit/>
          </a:bodyPr>
          <a:lstStyle/>
          <a:p>
            <a:pPr marL="0" indent="0">
              <a:buNone/>
            </a:pPr>
            <a:endParaRPr lang="en-US" sz="1800" b="1" dirty="0">
              <a:latin typeface="Abadi" panose="020B0604020104020204" pitchFamily="34" charset="0"/>
            </a:endParaRPr>
          </a:p>
          <a:p>
            <a:pPr marL="0" indent="0">
              <a:buNone/>
            </a:pPr>
            <a:endParaRPr lang="en-US" sz="1800" b="1" dirty="0">
              <a:latin typeface="Abadi" panose="020B0604020104020204" pitchFamily="34" charset="0"/>
            </a:endParaRPr>
          </a:p>
          <a:p>
            <a:pPr marL="0" indent="0">
              <a:buNone/>
            </a:pPr>
            <a:r>
              <a:rPr lang="en-US" sz="1800" b="1" dirty="0">
                <a:latin typeface="Abadi" panose="020B0604020104020204" pitchFamily="34" charset="0"/>
              </a:rPr>
              <a:t>The profile is a one-time setup that enables Formstack to recognize an added user (Local.)</a:t>
            </a:r>
          </a:p>
          <a:p>
            <a:pPr marL="0" indent="0">
              <a:buNone/>
            </a:pPr>
            <a:endParaRPr lang="en-US" sz="1800" b="1" dirty="0">
              <a:latin typeface="Abadi" panose="020B0604020104020204" pitchFamily="34" charset="0"/>
            </a:endParaRPr>
          </a:p>
          <a:p>
            <a:pPr marL="0" indent="0">
              <a:buNone/>
            </a:pPr>
            <a:r>
              <a:rPr lang="en-US" sz="1800" b="1" dirty="0">
                <a:latin typeface="Abadi" panose="020B0604020104020204" pitchFamily="34" charset="0"/>
              </a:rPr>
              <a:t>Locals will use this login to access Formstack to complete new applications when submission notification emails are received.</a:t>
            </a:r>
          </a:p>
        </p:txBody>
      </p:sp>
      <p:pic>
        <p:nvPicPr>
          <p:cNvPr id="8" name="Content Placeholder 4" descr="A screenshot of a cell phone&#10;&#10;Description automatically generated">
            <a:extLst>
              <a:ext uri="{FF2B5EF4-FFF2-40B4-BE49-F238E27FC236}">
                <a16:creationId xmlns:a16="http://schemas.microsoft.com/office/drawing/2014/main" id="{F524F819-9561-4616-91BC-7322273B505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06" r="-3" b="-3"/>
          <a:stretch/>
        </p:blipFill>
        <p:spPr>
          <a:xfrm>
            <a:off x="5653825" y="734096"/>
            <a:ext cx="6387921" cy="5046797"/>
          </a:xfrm>
          <a:prstGeom prst="rect">
            <a:avLst/>
          </a:prstGeom>
        </p:spPr>
      </p:pic>
    </p:spTree>
    <p:extLst>
      <p:ext uri="{BB962C8B-B14F-4D97-AF65-F5344CB8AC3E}">
        <p14:creationId xmlns:p14="http://schemas.microsoft.com/office/powerpoint/2010/main" val="1494016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C978-8EBE-40F1-969F-FCD816E9D5AC}"/>
              </a:ext>
            </a:extLst>
          </p:cNvPr>
          <p:cNvSpPr>
            <a:spLocks noGrp="1"/>
          </p:cNvSpPr>
          <p:nvPr>
            <p:ph type="title"/>
          </p:nvPr>
        </p:nvSpPr>
        <p:spPr>
          <a:xfrm>
            <a:off x="838200" y="365126"/>
            <a:ext cx="10515600" cy="739280"/>
          </a:xfrm>
        </p:spPr>
        <p:txBody>
          <a:bodyPr>
            <a:normAutofit fontScale="90000"/>
          </a:bodyPr>
          <a:lstStyle/>
          <a:p>
            <a:pPr algn="ctr"/>
            <a:r>
              <a:rPr lang="en-US" sz="3200" b="1" dirty="0">
                <a:latin typeface="Abadi" panose="020B0604020104020204" pitchFamily="34" charset="0"/>
              </a:rPr>
              <a:t>IBEW Application website</a:t>
            </a:r>
            <a:br>
              <a:rPr lang="en-US" sz="3200" b="1" dirty="0">
                <a:latin typeface="Abadi" panose="020B0604020104020204" pitchFamily="34" charset="0"/>
              </a:rPr>
            </a:br>
            <a:r>
              <a:rPr lang="en-US" sz="3200" b="1" dirty="0">
                <a:latin typeface="Abadi" panose="020B0604020104020204" pitchFamily="34" charset="0"/>
              </a:rPr>
              <a:t>WWW.IBEW.ORG/MEMBERSHIP_APPLICATION</a:t>
            </a:r>
          </a:p>
        </p:txBody>
      </p:sp>
      <p:pic>
        <p:nvPicPr>
          <p:cNvPr id="4" name="Content Placeholder 7" descr="A picture containing screenshot, photo, person, items&#10;&#10;Description automatically generated">
            <a:extLst>
              <a:ext uri="{FF2B5EF4-FFF2-40B4-BE49-F238E27FC236}">
                <a16:creationId xmlns:a16="http://schemas.microsoft.com/office/drawing/2014/main" id="{CA8AF4F3-89FB-4320-9728-BC735D48D2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3" y="1223493"/>
            <a:ext cx="11204619" cy="5486400"/>
          </a:xfrm>
        </p:spPr>
      </p:pic>
    </p:spTree>
    <p:extLst>
      <p:ext uri="{BB962C8B-B14F-4D97-AF65-F5344CB8AC3E}">
        <p14:creationId xmlns:p14="http://schemas.microsoft.com/office/powerpoint/2010/main" val="371604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9D23-94A1-40CA-BF54-2B20B68CB06B}"/>
              </a:ext>
            </a:extLst>
          </p:cNvPr>
          <p:cNvSpPr>
            <a:spLocks noGrp="1"/>
          </p:cNvSpPr>
          <p:nvPr>
            <p:ph type="ctrTitle"/>
          </p:nvPr>
        </p:nvSpPr>
        <p:spPr>
          <a:xfrm>
            <a:off x="270457" y="237432"/>
            <a:ext cx="11628618" cy="708338"/>
          </a:xfrm>
        </p:spPr>
        <p:txBody>
          <a:bodyPr>
            <a:normAutofit fontScale="90000"/>
          </a:bodyPr>
          <a:lstStyle/>
          <a:p>
            <a:r>
              <a:rPr lang="en-US" sz="3200" b="1" dirty="0">
                <a:latin typeface="Abadi" panose="020B0604020104020204" pitchFamily="34" charset="0"/>
              </a:rPr>
              <a:t>QR Codes are on all forms of application and are provided in the Instruction Guide.</a:t>
            </a:r>
          </a:p>
        </p:txBody>
      </p:sp>
      <p:pic>
        <p:nvPicPr>
          <p:cNvPr id="9" name="Picture 4" descr="QR CODE">
            <a:extLst>
              <a:ext uri="{FF2B5EF4-FFF2-40B4-BE49-F238E27FC236}">
                <a16:creationId xmlns:a16="http://schemas.microsoft.com/office/drawing/2014/main" id="{2BE55ADD-699A-4333-B129-C1DAFC387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276" y="2399667"/>
            <a:ext cx="2287965" cy="230850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6CC7394-F7F4-454B-851C-363A9C708D36}"/>
              </a:ext>
            </a:extLst>
          </p:cNvPr>
          <p:cNvSpPr txBox="1"/>
          <p:nvPr/>
        </p:nvSpPr>
        <p:spPr>
          <a:xfrm>
            <a:off x="1311514" y="1929982"/>
            <a:ext cx="1237919" cy="369332"/>
          </a:xfrm>
          <a:prstGeom prst="rect">
            <a:avLst/>
          </a:prstGeom>
          <a:noFill/>
        </p:spPr>
        <p:txBody>
          <a:bodyPr wrap="square">
            <a:spAutoFit/>
          </a:bodyPr>
          <a:lstStyle/>
          <a:p>
            <a:r>
              <a:rPr lang="en-US" b="1" dirty="0">
                <a:latin typeface="Abadi" panose="020B0604020104020204" pitchFamily="34" charset="0"/>
              </a:rPr>
              <a:t>USA FORM</a:t>
            </a:r>
          </a:p>
        </p:txBody>
      </p:sp>
      <p:sp>
        <p:nvSpPr>
          <p:cNvPr id="18" name="TextBox 17">
            <a:extLst>
              <a:ext uri="{FF2B5EF4-FFF2-40B4-BE49-F238E27FC236}">
                <a16:creationId xmlns:a16="http://schemas.microsoft.com/office/drawing/2014/main" id="{206C4EE8-E54C-4696-B859-C45F434ABCB4}"/>
              </a:ext>
            </a:extLst>
          </p:cNvPr>
          <p:cNvSpPr txBox="1"/>
          <p:nvPr/>
        </p:nvSpPr>
        <p:spPr>
          <a:xfrm>
            <a:off x="5465577" y="1929982"/>
            <a:ext cx="6097978" cy="369332"/>
          </a:xfrm>
          <a:prstGeom prst="rect">
            <a:avLst/>
          </a:prstGeom>
          <a:noFill/>
        </p:spPr>
        <p:txBody>
          <a:bodyPr wrap="square">
            <a:spAutoFit/>
          </a:bodyPr>
          <a:lstStyle/>
          <a:p>
            <a:r>
              <a:rPr lang="en-US" b="1" dirty="0">
                <a:latin typeface="Abadi" panose="020B0604020104020204" pitchFamily="34" charset="0"/>
              </a:rPr>
              <a:t>USA SPANISH FORM</a:t>
            </a:r>
          </a:p>
        </p:txBody>
      </p:sp>
      <p:pic>
        <p:nvPicPr>
          <p:cNvPr id="19" name="Picture 6" descr="QR CODE">
            <a:extLst>
              <a:ext uri="{FF2B5EF4-FFF2-40B4-BE49-F238E27FC236}">
                <a16:creationId xmlns:a16="http://schemas.microsoft.com/office/drawing/2014/main" id="{64116C70-73A1-4BCE-B3D2-64E67AF75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786" y="2299314"/>
            <a:ext cx="2403518" cy="240351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DFC0191-5C7C-43DE-AAA4-D52DCC59AA8A}"/>
              </a:ext>
            </a:extLst>
          </p:cNvPr>
          <p:cNvSpPr txBox="1"/>
          <p:nvPr/>
        </p:nvSpPr>
        <p:spPr>
          <a:xfrm>
            <a:off x="9131136" y="1929982"/>
            <a:ext cx="6121728" cy="369332"/>
          </a:xfrm>
          <a:prstGeom prst="rect">
            <a:avLst/>
          </a:prstGeom>
          <a:noFill/>
        </p:spPr>
        <p:txBody>
          <a:bodyPr wrap="square">
            <a:spAutoFit/>
          </a:bodyPr>
          <a:lstStyle/>
          <a:p>
            <a:r>
              <a:rPr lang="en-US" b="1" dirty="0">
                <a:latin typeface="Abadi" panose="020B0604020104020204" pitchFamily="34" charset="0"/>
              </a:rPr>
              <a:t>IBEW Application Website</a:t>
            </a:r>
          </a:p>
        </p:txBody>
      </p:sp>
      <p:pic>
        <p:nvPicPr>
          <p:cNvPr id="24" name="Picture 23">
            <a:extLst>
              <a:ext uri="{FF2B5EF4-FFF2-40B4-BE49-F238E27FC236}">
                <a16:creationId xmlns:a16="http://schemas.microsoft.com/office/drawing/2014/main" id="{882F44D2-E506-4693-A106-F95148B2F7E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502955" y="2394327"/>
            <a:ext cx="2060600" cy="2164360"/>
          </a:xfrm>
          <a:prstGeom prst="rect">
            <a:avLst/>
          </a:prstGeom>
          <a:noFill/>
          <a:ln>
            <a:noFill/>
          </a:ln>
        </p:spPr>
      </p:pic>
    </p:spTree>
    <p:extLst>
      <p:ext uri="{BB962C8B-B14F-4D97-AF65-F5344CB8AC3E}">
        <p14:creationId xmlns:p14="http://schemas.microsoft.com/office/powerpoint/2010/main" val="411546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098F-731A-4146-B30E-4462F20D95F8}"/>
              </a:ext>
            </a:extLst>
          </p:cNvPr>
          <p:cNvSpPr>
            <a:spLocks noGrp="1"/>
          </p:cNvSpPr>
          <p:nvPr>
            <p:ph type="title"/>
          </p:nvPr>
        </p:nvSpPr>
        <p:spPr>
          <a:xfrm>
            <a:off x="838200" y="261257"/>
            <a:ext cx="10515600" cy="641268"/>
          </a:xfrm>
        </p:spPr>
        <p:txBody>
          <a:bodyPr>
            <a:normAutofit fontScale="90000"/>
          </a:bodyPr>
          <a:lstStyle/>
          <a:p>
            <a:r>
              <a:rPr lang="en-US" sz="3200" b="1" dirty="0">
                <a:latin typeface="Abadi" panose="020B0604020104020204" pitchFamily="34" charset="0"/>
              </a:rPr>
              <a:t>The Digital Membership Application can be accessed by Using:</a:t>
            </a:r>
          </a:p>
        </p:txBody>
      </p:sp>
      <p:sp>
        <p:nvSpPr>
          <p:cNvPr id="4" name="Content Placeholder 3">
            <a:extLst>
              <a:ext uri="{FF2B5EF4-FFF2-40B4-BE49-F238E27FC236}">
                <a16:creationId xmlns:a16="http://schemas.microsoft.com/office/drawing/2014/main" id="{FCE92FF6-305E-41FF-9561-17A947D2D103}"/>
              </a:ext>
            </a:extLst>
          </p:cNvPr>
          <p:cNvSpPr>
            <a:spLocks noGrp="1"/>
          </p:cNvSpPr>
          <p:nvPr>
            <p:ph sz="half" idx="2"/>
          </p:nvPr>
        </p:nvSpPr>
        <p:spPr>
          <a:xfrm>
            <a:off x="9862430" y="902525"/>
            <a:ext cx="745190" cy="1085380"/>
          </a:xfrm>
        </p:spPr>
        <p:txBody>
          <a:bodyPr>
            <a:normAutofit/>
          </a:bodyPr>
          <a:lstStyle/>
          <a:p>
            <a:pPr marL="0" indent="0">
              <a:buNone/>
            </a:pPr>
            <a:endParaRPr lang="en-US" sz="1800" b="1" dirty="0">
              <a:latin typeface="Abadi" panose="020B0604020104020204" pitchFamily="34" charset="0"/>
            </a:endParaRPr>
          </a:p>
          <a:p>
            <a:pPr marL="0" indent="0">
              <a:buNone/>
            </a:pPr>
            <a:r>
              <a:rPr lang="en-US" sz="1800" b="1" dirty="0"/>
              <a:t>PC</a:t>
            </a:r>
          </a:p>
        </p:txBody>
      </p:sp>
      <p:sp>
        <p:nvSpPr>
          <p:cNvPr id="6" name="TextBox 5">
            <a:extLst>
              <a:ext uri="{FF2B5EF4-FFF2-40B4-BE49-F238E27FC236}">
                <a16:creationId xmlns:a16="http://schemas.microsoft.com/office/drawing/2014/main" id="{ECD1BFB4-4FBD-44BF-AD73-EF18EA395860}"/>
              </a:ext>
            </a:extLst>
          </p:cNvPr>
          <p:cNvSpPr txBox="1"/>
          <p:nvPr/>
        </p:nvSpPr>
        <p:spPr>
          <a:xfrm>
            <a:off x="736404" y="1009702"/>
            <a:ext cx="1701141" cy="369332"/>
          </a:xfrm>
          <a:prstGeom prst="rect">
            <a:avLst/>
          </a:prstGeom>
          <a:noFill/>
        </p:spPr>
        <p:txBody>
          <a:bodyPr wrap="square">
            <a:spAutoFit/>
          </a:bodyPr>
          <a:lstStyle/>
          <a:p>
            <a:r>
              <a:rPr lang="en-US" b="1" dirty="0">
                <a:latin typeface="Abadi" panose="020B0604020104020204" pitchFamily="34" charset="0"/>
              </a:rPr>
              <a:t>Smart Phone</a:t>
            </a:r>
          </a:p>
        </p:txBody>
      </p:sp>
      <p:pic>
        <p:nvPicPr>
          <p:cNvPr id="7" name="Content Placeholder 7" descr="A screenshot of a cell phone&#10;&#10;Description automatically generated">
            <a:extLst>
              <a:ext uri="{FF2B5EF4-FFF2-40B4-BE49-F238E27FC236}">
                <a16:creationId xmlns:a16="http://schemas.microsoft.com/office/drawing/2014/main" id="{9A159C1A-5350-486C-B2A8-6AA38181240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126" y="1825624"/>
            <a:ext cx="2264948" cy="4171415"/>
          </a:xfrm>
        </p:spPr>
      </p:pic>
      <p:sp>
        <p:nvSpPr>
          <p:cNvPr id="9" name="TextBox 8">
            <a:extLst>
              <a:ext uri="{FF2B5EF4-FFF2-40B4-BE49-F238E27FC236}">
                <a16:creationId xmlns:a16="http://schemas.microsoft.com/office/drawing/2014/main" id="{96161AA0-37D9-473A-AC8D-D6A158EC834F}"/>
              </a:ext>
            </a:extLst>
          </p:cNvPr>
          <p:cNvSpPr txBox="1"/>
          <p:nvPr/>
        </p:nvSpPr>
        <p:spPr>
          <a:xfrm>
            <a:off x="4678877" y="1009702"/>
            <a:ext cx="855023" cy="369332"/>
          </a:xfrm>
          <a:prstGeom prst="rect">
            <a:avLst/>
          </a:prstGeom>
          <a:noFill/>
        </p:spPr>
        <p:txBody>
          <a:bodyPr wrap="square">
            <a:spAutoFit/>
          </a:bodyPr>
          <a:lstStyle/>
          <a:p>
            <a:r>
              <a:rPr lang="en-US" sz="1800" b="1" dirty="0">
                <a:latin typeface="Abadi" panose="020B0604020104020204" pitchFamily="34" charset="0"/>
              </a:rPr>
              <a:t>Tablet</a:t>
            </a:r>
            <a:endParaRPr lang="en-US" b="1" dirty="0">
              <a:latin typeface="Abadi" panose="020B0604020104020204" pitchFamily="34" charset="0"/>
            </a:endParaRPr>
          </a:p>
        </p:txBody>
      </p:sp>
      <p:pic>
        <p:nvPicPr>
          <p:cNvPr id="10" name="Content Placeholder 16" descr="A screenshot of a cell phone&#10;&#10;Description automatically generated">
            <a:extLst>
              <a:ext uri="{FF2B5EF4-FFF2-40B4-BE49-F238E27FC236}">
                <a16:creationId xmlns:a16="http://schemas.microsoft.com/office/drawing/2014/main" id="{8ACD05DA-68DE-4DB8-912C-050AA6099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394" y="1987905"/>
            <a:ext cx="4795198" cy="3551778"/>
          </a:xfrm>
          <a:prstGeom prst="rect">
            <a:avLst/>
          </a:prstGeom>
        </p:spPr>
      </p:pic>
      <p:pic>
        <p:nvPicPr>
          <p:cNvPr id="11" name="Picture 10" descr="A desktop computer sitting on top of a desk&#10;&#10;Description automatically generated">
            <a:extLst>
              <a:ext uri="{FF2B5EF4-FFF2-40B4-BE49-F238E27FC236}">
                <a16:creationId xmlns:a16="http://schemas.microsoft.com/office/drawing/2014/main" id="{7B258090-3094-4064-B1FD-22AF9DDE7C3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29552" y="1987905"/>
            <a:ext cx="4265756" cy="3618239"/>
          </a:xfrm>
          <a:prstGeom prst="rect">
            <a:avLst/>
          </a:prstGeom>
        </p:spPr>
      </p:pic>
      <p:sp>
        <p:nvSpPr>
          <p:cNvPr id="12" name="TextBox 11">
            <a:extLst>
              <a:ext uri="{FF2B5EF4-FFF2-40B4-BE49-F238E27FC236}">
                <a16:creationId xmlns:a16="http://schemas.microsoft.com/office/drawing/2014/main" id="{43957996-865B-4F12-9AB2-0AA2400919BB}"/>
              </a:ext>
            </a:extLst>
          </p:cNvPr>
          <p:cNvSpPr txBox="1"/>
          <p:nvPr/>
        </p:nvSpPr>
        <p:spPr>
          <a:xfrm>
            <a:off x="9045301" y="10065940"/>
            <a:ext cx="2586477" cy="372056"/>
          </a:xfrm>
          <a:prstGeom prst="rect">
            <a:avLst/>
          </a:prstGeom>
          <a:noFill/>
        </p:spPr>
        <p:txBody>
          <a:bodyPr wrap="square" rtlCol="0">
            <a:spAutoFit/>
          </a:bodyPr>
          <a:lstStyle/>
          <a:p>
            <a:r>
              <a:rPr lang="en-US" sz="900">
                <a:hlinkClick r:id="rId5" tooltip="https://askleo.com/the_first_eight_things_to_do_with_your_new_computer/"/>
              </a:rPr>
              <a:t>This Photo</a:t>
            </a:r>
            <a:r>
              <a:rPr lang="en-US" sz="900"/>
              <a:t> by Unknown Author is licensed under </a:t>
            </a:r>
            <a:r>
              <a:rPr lang="en-US" sz="900">
                <a:hlinkClick r:id="rId6" tooltip="https://creativecommons.org/licenses/by-nc-nd/3.0/"/>
              </a:rPr>
              <a:t>CC BY-NC-ND</a:t>
            </a:r>
            <a:endParaRPr lang="en-US" sz="900"/>
          </a:p>
        </p:txBody>
      </p:sp>
      <p:pic>
        <p:nvPicPr>
          <p:cNvPr id="13" name="Picture 12" descr="A screenshot of a social media post&#10;&#10;Description automatically generated">
            <a:extLst>
              <a:ext uri="{FF2B5EF4-FFF2-40B4-BE49-F238E27FC236}">
                <a16:creationId xmlns:a16="http://schemas.microsoft.com/office/drawing/2014/main" id="{E72588E3-EAA5-4614-8D97-BB73762AD6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9928" y="2366772"/>
            <a:ext cx="2526344" cy="1848967"/>
          </a:xfrm>
          <a:prstGeom prst="rect">
            <a:avLst/>
          </a:prstGeom>
        </p:spPr>
      </p:pic>
    </p:spTree>
    <p:extLst>
      <p:ext uri="{BB962C8B-B14F-4D97-AF65-F5344CB8AC3E}">
        <p14:creationId xmlns:p14="http://schemas.microsoft.com/office/powerpoint/2010/main" val="2877363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5293-F96D-4A42-8F0B-FF80192E99F8}"/>
              </a:ext>
            </a:extLst>
          </p:cNvPr>
          <p:cNvSpPr>
            <a:spLocks noGrp="1"/>
          </p:cNvSpPr>
          <p:nvPr>
            <p:ph type="title"/>
          </p:nvPr>
        </p:nvSpPr>
        <p:spPr>
          <a:xfrm>
            <a:off x="2880261" y="435735"/>
            <a:ext cx="6583878" cy="767753"/>
          </a:xfrm>
        </p:spPr>
        <p:txBody>
          <a:bodyPr>
            <a:normAutofit/>
          </a:bodyPr>
          <a:lstStyle/>
          <a:p>
            <a:r>
              <a:rPr lang="en-US" sz="3200" b="1" dirty="0">
                <a:latin typeface="Abadi" panose="020B0604020104020204" pitchFamily="34" charset="0"/>
              </a:rPr>
              <a:t>APPLICATION USING DIGITAL FORM</a:t>
            </a:r>
          </a:p>
        </p:txBody>
      </p:sp>
      <p:pic>
        <p:nvPicPr>
          <p:cNvPr id="5" name="Content Placeholder 5" descr="A screenshot of a cell phone&#10;&#10;Description automatically generated">
            <a:extLst>
              <a:ext uri="{FF2B5EF4-FFF2-40B4-BE49-F238E27FC236}">
                <a16:creationId xmlns:a16="http://schemas.microsoft.com/office/drawing/2014/main" id="{01A0FD2B-2253-47B5-9441-AFB94C745CF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32442"/>
            <a:ext cx="4260982" cy="4351338"/>
          </a:xfrm>
        </p:spPr>
      </p:pic>
      <p:pic>
        <p:nvPicPr>
          <p:cNvPr id="6" name="Picture 5" descr="A screenshot of a cell phone&#10;&#10;Description automatically generated">
            <a:extLst>
              <a:ext uri="{FF2B5EF4-FFF2-40B4-BE49-F238E27FC236}">
                <a16:creationId xmlns:a16="http://schemas.microsoft.com/office/drawing/2014/main" id="{29FFA7D8-A3EA-47B7-95D0-A809D9B90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168" y="1632441"/>
            <a:ext cx="3756064" cy="4351337"/>
          </a:xfrm>
          <a:prstGeom prst="rect">
            <a:avLst/>
          </a:prstGeom>
        </p:spPr>
      </p:pic>
      <p:pic>
        <p:nvPicPr>
          <p:cNvPr id="7" name="Content Placeholder 6" descr="A screenshot of a social media post&#10;&#10;Description automatically generated">
            <a:extLst>
              <a:ext uri="{FF2B5EF4-FFF2-40B4-BE49-F238E27FC236}">
                <a16:creationId xmlns:a16="http://schemas.microsoft.com/office/drawing/2014/main" id="{0EC540E1-338E-4724-8CDA-1F15985B55A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931020" y="1722594"/>
            <a:ext cx="4034691" cy="4351338"/>
          </a:xfrm>
          <a:prstGeom prst="rect">
            <a:avLst/>
          </a:prstGeom>
        </p:spPr>
      </p:pic>
    </p:spTree>
    <p:extLst>
      <p:ext uri="{BB962C8B-B14F-4D97-AF65-F5344CB8AC3E}">
        <p14:creationId xmlns:p14="http://schemas.microsoft.com/office/powerpoint/2010/main" val="2679789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2487-19E4-4FC4-B9B3-77A3270CB2E4}"/>
              </a:ext>
            </a:extLst>
          </p:cNvPr>
          <p:cNvSpPr>
            <a:spLocks noGrp="1"/>
          </p:cNvSpPr>
          <p:nvPr>
            <p:ph type="ctrTitle"/>
          </p:nvPr>
        </p:nvSpPr>
        <p:spPr>
          <a:xfrm>
            <a:off x="122712" y="124836"/>
            <a:ext cx="9144000" cy="670811"/>
          </a:xfrm>
        </p:spPr>
        <p:txBody>
          <a:bodyPr>
            <a:normAutofit/>
          </a:bodyPr>
          <a:lstStyle/>
          <a:p>
            <a:r>
              <a:rPr lang="en-US" sz="3200" b="1" dirty="0">
                <a:latin typeface="Abadi" panose="020B0604020104020204" pitchFamily="34" charset="0"/>
              </a:rPr>
              <a:t>New Member Required Information</a:t>
            </a:r>
          </a:p>
        </p:txBody>
      </p:sp>
      <p:sp>
        <p:nvSpPr>
          <p:cNvPr id="3" name="Subtitle 2">
            <a:extLst>
              <a:ext uri="{FF2B5EF4-FFF2-40B4-BE49-F238E27FC236}">
                <a16:creationId xmlns:a16="http://schemas.microsoft.com/office/drawing/2014/main" id="{884E60D2-CD1D-4AB9-BF83-0864DB322E2A}"/>
              </a:ext>
            </a:extLst>
          </p:cNvPr>
          <p:cNvSpPr>
            <a:spLocks noGrp="1"/>
          </p:cNvSpPr>
          <p:nvPr>
            <p:ph type="subTitle" idx="1"/>
          </p:nvPr>
        </p:nvSpPr>
        <p:spPr>
          <a:xfrm>
            <a:off x="775854" y="1854057"/>
            <a:ext cx="3582389" cy="4093172"/>
          </a:xfrm>
        </p:spPr>
        <p:txBody>
          <a:bodyPr>
            <a:normAutofit/>
          </a:bodyPr>
          <a:lstStyle/>
          <a:p>
            <a:pPr algn="l"/>
            <a:r>
              <a:rPr lang="en-US" sz="3200" b="1" dirty="0">
                <a:latin typeface="Abadi" panose="020B0604020104020204" pitchFamily="34" charset="0"/>
              </a:rPr>
              <a:t>Digital Form has Required Mandatory Fields that need to be Completed Before it can be Submitted</a:t>
            </a:r>
            <a:r>
              <a:rPr lang="en-US" sz="1800" b="1" dirty="0">
                <a:latin typeface="Abadi" panose="020B0604020104020204" pitchFamily="34" charset="0"/>
              </a:rPr>
              <a:t>.</a:t>
            </a:r>
          </a:p>
        </p:txBody>
      </p:sp>
      <p:graphicFrame>
        <p:nvGraphicFramePr>
          <p:cNvPr id="5" name="Content Placeholder 2">
            <a:extLst>
              <a:ext uri="{FF2B5EF4-FFF2-40B4-BE49-F238E27FC236}">
                <a16:creationId xmlns:a16="http://schemas.microsoft.com/office/drawing/2014/main" id="{F160D9F5-B614-496B-87C2-3AF42893BE84}"/>
              </a:ext>
            </a:extLst>
          </p:cNvPr>
          <p:cNvGraphicFramePr>
            <a:graphicFrameLocks/>
          </p:cNvGraphicFramePr>
          <p:nvPr>
            <p:extLst>
              <p:ext uri="{D42A27DB-BD31-4B8C-83A1-F6EECF244321}">
                <p14:modId xmlns:p14="http://schemas.microsoft.com/office/powerpoint/2010/main" val="2411056227"/>
              </p:ext>
            </p:extLst>
          </p:nvPr>
        </p:nvGraphicFramePr>
        <p:xfrm>
          <a:off x="5474525" y="1198607"/>
          <a:ext cx="6400799" cy="5404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354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4FC1-C7F9-4240-A00B-5BEF45C61216}"/>
              </a:ext>
            </a:extLst>
          </p:cNvPr>
          <p:cNvSpPr>
            <a:spLocks noGrp="1"/>
          </p:cNvSpPr>
          <p:nvPr>
            <p:ph type="ctrTitle"/>
          </p:nvPr>
        </p:nvSpPr>
        <p:spPr>
          <a:xfrm>
            <a:off x="1524000" y="208664"/>
            <a:ext cx="9144000" cy="742063"/>
          </a:xfrm>
        </p:spPr>
        <p:txBody>
          <a:bodyPr>
            <a:normAutofit/>
          </a:bodyPr>
          <a:lstStyle/>
          <a:p>
            <a:r>
              <a:rPr lang="en-US" sz="3200" b="1" dirty="0">
                <a:latin typeface="Abadi" panose="020B0604020104020204" pitchFamily="34" charset="0"/>
              </a:rPr>
              <a:t>WHY SELECTING A LOCAL IS REQUIRED</a:t>
            </a:r>
          </a:p>
        </p:txBody>
      </p:sp>
      <p:sp>
        <p:nvSpPr>
          <p:cNvPr id="3" name="Subtitle 2">
            <a:extLst>
              <a:ext uri="{FF2B5EF4-FFF2-40B4-BE49-F238E27FC236}">
                <a16:creationId xmlns:a16="http://schemas.microsoft.com/office/drawing/2014/main" id="{0C794569-61F2-425C-81A0-BDF303729E98}"/>
              </a:ext>
            </a:extLst>
          </p:cNvPr>
          <p:cNvSpPr>
            <a:spLocks noGrp="1"/>
          </p:cNvSpPr>
          <p:nvPr>
            <p:ph type="subTitle" idx="1"/>
          </p:nvPr>
        </p:nvSpPr>
        <p:spPr>
          <a:xfrm>
            <a:off x="1134789" y="1447512"/>
            <a:ext cx="5054930" cy="5410488"/>
          </a:xfrm>
        </p:spPr>
        <p:txBody>
          <a:bodyPr/>
          <a:lstStyle/>
          <a:p>
            <a:pPr algn="l"/>
            <a:r>
              <a:rPr lang="en-US" b="1" dirty="0">
                <a:latin typeface="Abadi" panose="020B0604020104020204" pitchFamily="34" charset="0"/>
              </a:rPr>
              <a:t>A drop-down menu only provides selection of locals that have signed up to use the DMA.</a:t>
            </a:r>
          </a:p>
          <a:p>
            <a:pPr algn="l"/>
            <a:endParaRPr lang="en-US" b="1" dirty="0">
              <a:latin typeface="Abadi" panose="020B0604020104020204" pitchFamily="34" charset="0"/>
            </a:endParaRPr>
          </a:p>
          <a:p>
            <a:pPr algn="l"/>
            <a:r>
              <a:rPr lang="en-US" b="1" dirty="0">
                <a:latin typeface="Abadi" panose="020B0604020104020204" pitchFamily="34" charset="0"/>
              </a:rPr>
              <a:t>Each local selection has an imbedded email address.  (This is how the application is routed to the Local.)</a:t>
            </a:r>
          </a:p>
          <a:p>
            <a:pPr algn="l"/>
            <a:endParaRPr lang="en-US" b="1" dirty="0">
              <a:latin typeface="Abadi" panose="020B0604020104020204" pitchFamily="34" charset="0"/>
            </a:endParaRPr>
          </a:p>
          <a:p>
            <a:pPr algn="l"/>
            <a:r>
              <a:rPr lang="en-US" b="1" dirty="0">
                <a:latin typeface="Abadi" panose="020B0604020104020204" pitchFamily="34" charset="0"/>
              </a:rPr>
              <a:t>Only USA locals will be listed on USA forms for selection.</a:t>
            </a:r>
          </a:p>
        </p:txBody>
      </p:sp>
      <p:pic>
        <p:nvPicPr>
          <p:cNvPr id="4" name="Content Placeholder 4" descr="A screenshot of a cell phone&#10;&#10;Description automatically generated">
            <a:extLst>
              <a:ext uri="{FF2B5EF4-FFF2-40B4-BE49-F238E27FC236}">
                <a16:creationId xmlns:a16="http://schemas.microsoft.com/office/drawing/2014/main" id="{E879B793-830D-43B4-B018-A60633D5A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546" y="1238848"/>
            <a:ext cx="3425454" cy="5410488"/>
          </a:xfrm>
          <a:prstGeom prst="rect">
            <a:avLst/>
          </a:prstGeom>
        </p:spPr>
      </p:pic>
    </p:spTree>
    <p:extLst>
      <p:ext uri="{BB962C8B-B14F-4D97-AF65-F5344CB8AC3E}">
        <p14:creationId xmlns:p14="http://schemas.microsoft.com/office/powerpoint/2010/main" val="939865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D4F2-EAA4-4A8B-9EB3-B2FEED95DC26}"/>
              </a:ext>
            </a:extLst>
          </p:cNvPr>
          <p:cNvSpPr>
            <a:spLocks noGrp="1"/>
          </p:cNvSpPr>
          <p:nvPr>
            <p:ph type="ctrTitle"/>
          </p:nvPr>
        </p:nvSpPr>
        <p:spPr>
          <a:xfrm>
            <a:off x="352024" y="1171977"/>
            <a:ext cx="2837530" cy="3799268"/>
          </a:xfrm>
        </p:spPr>
        <p:txBody>
          <a:bodyPr>
            <a:normAutofit fontScale="90000"/>
          </a:bodyPr>
          <a:lstStyle/>
          <a:p>
            <a:r>
              <a:rPr lang="en-US" sz="3200" b="1" dirty="0">
                <a:latin typeface="Abadi" panose="020B0604020104020204" pitchFamily="34" charset="0"/>
              </a:rPr>
              <a:t>AFTER APPLICANT COMPLETES AN APPLICATION AN EMAIL IS SENT TO APPLICANT NOTIFYING THEM IT IS UNDER REVIEW</a:t>
            </a:r>
          </a:p>
        </p:txBody>
      </p:sp>
      <p:sp>
        <p:nvSpPr>
          <p:cNvPr id="3" name="Subtitle 2">
            <a:extLst>
              <a:ext uri="{FF2B5EF4-FFF2-40B4-BE49-F238E27FC236}">
                <a16:creationId xmlns:a16="http://schemas.microsoft.com/office/drawing/2014/main" id="{E5CE75CE-CC97-4F05-82C2-244DC727F70A}"/>
              </a:ext>
            </a:extLst>
          </p:cNvPr>
          <p:cNvSpPr>
            <a:spLocks noGrp="1"/>
          </p:cNvSpPr>
          <p:nvPr>
            <p:ph type="subTitle" idx="1"/>
          </p:nvPr>
        </p:nvSpPr>
        <p:spPr>
          <a:xfrm>
            <a:off x="3515932" y="3315483"/>
            <a:ext cx="8549397" cy="1655762"/>
          </a:xfrm>
        </p:spPr>
        <p:txBody>
          <a:bodyPr/>
          <a:lstStyle/>
          <a:p>
            <a:endParaRPr lang="en-US" dirty="0"/>
          </a:p>
        </p:txBody>
      </p:sp>
      <p:pic>
        <p:nvPicPr>
          <p:cNvPr id="4" name="Content Placeholder 5" descr="A screenshot of a social media post&#10;&#10;Description automatically generated">
            <a:extLst>
              <a:ext uri="{FF2B5EF4-FFF2-40B4-BE49-F238E27FC236}">
                <a16:creationId xmlns:a16="http://schemas.microsoft.com/office/drawing/2014/main" id="{B562BF7B-17C9-45DF-ABEF-6330F030AE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5200"/>
          <a:stretch/>
        </p:blipFill>
        <p:spPr>
          <a:xfrm>
            <a:off x="3515933" y="360667"/>
            <a:ext cx="8676068" cy="6091648"/>
          </a:xfrm>
        </p:spPr>
      </p:pic>
    </p:spTree>
    <p:extLst>
      <p:ext uri="{BB962C8B-B14F-4D97-AF65-F5344CB8AC3E}">
        <p14:creationId xmlns:p14="http://schemas.microsoft.com/office/powerpoint/2010/main" val="265905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8006A-2611-43A1-85B3-28E3298AD7DD}"/>
              </a:ext>
            </a:extLst>
          </p:cNvPr>
          <p:cNvSpPr>
            <a:spLocks noGrp="1"/>
          </p:cNvSpPr>
          <p:nvPr>
            <p:ph type="title"/>
          </p:nvPr>
        </p:nvSpPr>
        <p:spPr>
          <a:xfrm>
            <a:off x="839787" y="457200"/>
            <a:ext cx="5810393" cy="983673"/>
          </a:xfrm>
        </p:spPr>
        <p:txBody>
          <a:bodyPr>
            <a:noAutofit/>
          </a:bodyPr>
          <a:lstStyle/>
          <a:p>
            <a:pPr algn="ctr"/>
            <a:r>
              <a:rPr lang="en-US" sz="2800" b="1" dirty="0">
                <a:latin typeface="Abadi" panose="020B0604020104020204" pitchFamily="34" charset="0"/>
                <a:cs typeface="Aharoni" panose="02010803020104030203" pitchFamily="2" charset="-79"/>
              </a:rPr>
              <a:t>Per Capita </a:t>
            </a:r>
            <a:br>
              <a:rPr lang="en-US" sz="2800" b="1" dirty="0">
                <a:latin typeface="Abadi" panose="020B0604020104020204" pitchFamily="34" charset="0"/>
                <a:cs typeface="Aharoni" panose="02010803020104030203" pitchFamily="2" charset="-79"/>
              </a:rPr>
            </a:br>
            <a:br>
              <a:rPr lang="en-US" sz="2800" b="1" dirty="0">
                <a:latin typeface="Abadi" panose="020B0604020104020204" pitchFamily="34" charset="0"/>
                <a:cs typeface="Aharoni" panose="02010803020104030203" pitchFamily="2" charset="-79"/>
              </a:rPr>
            </a:br>
            <a:r>
              <a:rPr lang="en-US" sz="2800" b="1" dirty="0">
                <a:latin typeface="Abadi" panose="020B0604020104020204" pitchFamily="34" charset="0"/>
                <a:cs typeface="Aharoni" panose="02010803020104030203" pitchFamily="2" charset="-79"/>
              </a:rPr>
              <a:t>#1 Issue</a:t>
            </a:r>
          </a:p>
        </p:txBody>
      </p:sp>
      <p:sp>
        <p:nvSpPr>
          <p:cNvPr id="5" name="Text Placeholder 4">
            <a:extLst>
              <a:ext uri="{FF2B5EF4-FFF2-40B4-BE49-F238E27FC236}">
                <a16:creationId xmlns:a16="http://schemas.microsoft.com/office/drawing/2014/main" id="{5E87F8E7-F336-4C5C-B4EB-900D5B54057A}"/>
              </a:ext>
            </a:extLst>
          </p:cNvPr>
          <p:cNvSpPr>
            <a:spLocks noGrp="1"/>
          </p:cNvSpPr>
          <p:nvPr>
            <p:ph type="body" sz="half" idx="2"/>
          </p:nvPr>
        </p:nvSpPr>
        <p:spPr>
          <a:xfrm>
            <a:off x="839788" y="1440873"/>
            <a:ext cx="5810394" cy="4428115"/>
          </a:xfrm>
        </p:spPr>
        <p:txBody>
          <a:bodyPr>
            <a:normAutofit/>
          </a:bodyPr>
          <a:lstStyle/>
          <a:p>
            <a:r>
              <a:rPr lang="en-US" sz="2400" dirty="0"/>
              <a:t>     </a:t>
            </a:r>
            <a:r>
              <a:rPr lang="en-US" sz="1800" b="1" dirty="0">
                <a:latin typeface="Abadi" panose="020B0604020104020204" pitchFamily="34" charset="0"/>
              </a:rPr>
              <a:t>Missing forms required in order to process transactions in Per Capita.</a:t>
            </a:r>
          </a:p>
          <a:p>
            <a:r>
              <a:rPr lang="en-US" sz="1800" b="1" dirty="0">
                <a:latin typeface="Abadi" panose="020B0604020104020204" pitchFamily="34" charset="0"/>
              </a:rPr>
              <a:t>      </a:t>
            </a:r>
          </a:p>
          <a:p>
            <a:r>
              <a:rPr lang="en-US" sz="1800" b="1" dirty="0">
                <a:latin typeface="Abadi" panose="020B0604020104020204" pitchFamily="34" charset="0"/>
              </a:rPr>
              <a:t>- Many locals submit per capita reports with missing required forms or dues deduction reports.</a:t>
            </a:r>
          </a:p>
          <a:p>
            <a:r>
              <a:rPr lang="en-US" sz="1800" b="1" dirty="0">
                <a:latin typeface="Abadi" panose="020B0604020104020204" pitchFamily="34" charset="0"/>
              </a:rPr>
              <a:t>	</a:t>
            </a:r>
          </a:p>
          <a:p>
            <a:r>
              <a:rPr lang="en-US" sz="1800" b="1" dirty="0">
                <a:latin typeface="Abadi" panose="020B0604020104020204" pitchFamily="34" charset="0"/>
              </a:rPr>
              <a:t>	- Any transaction requiring an IBEW form in order to process the transaction will be denied if the form isn’t received.</a:t>
            </a:r>
          </a:p>
          <a:p>
            <a:r>
              <a:rPr lang="en-US" sz="1800" b="1" dirty="0">
                <a:latin typeface="Abadi" panose="020B0604020104020204" pitchFamily="34" charset="0"/>
              </a:rPr>
              <a:t>	</a:t>
            </a:r>
          </a:p>
          <a:p>
            <a:r>
              <a:rPr lang="en-US" sz="1800" b="1" dirty="0">
                <a:latin typeface="Abadi" panose="020B0604020104020204" pitchFamily="34" charset="0"/>
              </a:rPr>
              <a:t>	-  This issue also can cause confusion with balances as well as missing member information or transactions in a local journal.</a:t>
            </a:r>
          </a:p>
        </p:txBody>
      </p:sp>
      <p:pic>
        <p:nvPicPr>
          <p:cNvPr id="8" name="Content Placeholder 25" descr="ibew-fist–large-msg-122151839586 – IBEW LOCAL UNION 903">
            <a:extLst>
              <a:ext uri="{FF2B5EF4-FFF2-40B4-BE49-F238E27FC236}">
                <a16:creationId xmlns:a16="http://schemas.microsoft.com/office/drawing/2014/main" id="{2B9A1357-395C-49B1-A670-C2BA08AAA1D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51" r="789" b="-2"/>
          <a:stretch/>
        </p:blipFill>
        <p:spPr bwMode="auto">
          <a:xfrm>
            <a:off x="6921249" y="654314"/>
            <a:ext cx="4759029" cy="48736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99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F3D1-E0D5-421A-A6FC-FCADD0F41D8C}"/>
              </a:ext>
            </a:extLst>
          </p:cNvPr>
          <p:cNvSpPr>
            <a:spLocks noGrp="1"/>
          </p:cNvSpPr>
          <p:nvPr>
            <p:ph type="title"/>
          </p:nvPr>
        </p:nvSpPr>
        <p:spPr>
          <a:xfrm>
            <a:off x="2417618" y="18255"/>
            <a:ext cx="7771410" cy="1325563"/>
          </a:xfrm>
        </p:spPr>
        <p:txBody>
          <a:bodyPr>
            <a:normAutofit/>
          </a:bodyPr>
          <a:lstStyle/>
          <a:p>
            <a:r>
              <a:rPr lang="en-US" sz="3200" b="1" dirty="0">
                <a:latin typeface="Abadi" panose="020B0604020104020204" pitchFamily="34" charset="0"/>
              </a:rPr>
              <a:t>EMAIL TO LOCAL UNION AFTER APPLICATION IS SUBMITTED BY MEMBER</a:t>
            </a:r>
          </a:p>
        </p:txBody>
      </p:sp>
      <p:pic>
        <p:nvPicPr>
          <p:cNvPr id="4" name="Content Placeholder 8" descr="A screenshot of a social media post&#10;&#10;Description automatically generated">
            <a:extLst>
              <a:ext uri="{FF2B5EF4-FFF2-40B4-BE49-F238E27FC236}">
                <a16:creationId xmlns:a16="http://schemas.microsoft.com/office/drawing/2014/main" id="{B475DBBF-960E-4623-A4FF-D1895CFB56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541" y="1164160"/>
            <a:ext cx="8716487" cy="5365429"/>
          </a:xfrm>
        </p:spPr>
      </p:pic>
      <p:sp>
        <p:nvSpPr>
          <p:cNvPr id="7" name="Speech Bubble: Rectangle with Corners Rounded 4">
            <a:extLst>
              <a:ext uri="{FF2B5EF4-FFF2-40B4-BE49-F238E27FC236}">
                <a16:creationId xmlns:a16="http://schemas.microsoft.com/office/drawing/2014/main" id="{5A0DEFA2-4D64-4BA5-B545-54E8DFBE1A5F}"/>
              </a:ext>
            </a:extLst>
          </p:cNvPr>
          <p:cNvSpPr/>
          <p:nvPr/>
        </p:nvSpPr>
        <p:spPr>
          <a:xfrm>
            <a:off x="104401" y="4048922"/>
            <a:ext cx="1557714" cy="1400029"/>
          </a:xfrm>
          <a:custGeom>
            <a:avLst/>
            <a:gdLst>
              <a:gd name="connsiteX0" fmla="*/ 0 w 1216403"/>
              <a:gd name="connsiteY0" fmla="*/ 143005 h 858012"/>
              <a:gd name="connsiteX1" fmla="*/ 143005 w 1216403"/>
              <a:gd name="connsiteY1" fmla="*/ 0 h 858012"/>
              <a:gd name="connsiteX2" fmla="*/ 202734 w 1216403"/>
              <a:gd name="connsiteY2" fmla="*/ 0 h 858012"/>
              <a:gd name="connsiteX3" fmla="*/ 202734 w 1216403"/>
              <a:gd name="connsiteY3" fmla="*/ 0 h 858012"/>
              <a:gd name="connsiteX4" fmla="*/ 506835 w 1216403"/>
              <a:gd name="connsiteY4" fmla="*/ 0 h 858012"/>
              <a:gd name="connsiteX5" fmla="*/ 1073398 w 1216403"/>
              <a:gd name="connsiteY5" fmla="*/ 0 h 858012"/>
              <a:gd name="connsiteX6" fmla="*/ 1216403 w 1216403"/>
              <a:gd name="connsiteY6" fmla="*/ 143005 h 858012"/>
              <a:gd name="connsiteX7" fmla="*/ 1216403 w 1216403"/>
              <a:gd name="connsiteY7" fmla="*/ 500507 h 858012"/>
              <a:gd name="connsiteX8" fmla="*/ 1216403 w 1216403"/>
              <a:gd name="connsiteY8" fmla="*/ 500507 h 858012"/>
              <a:gd name="connsiteX9" fmla="*/ 1216403 w 1216403"/>
              <a:gd name="connsiteY9" fmla="*/ 715010 h 858012"/>
              <a:gd name="connsiteX10" fmla="*/ 1216403 w 1216403"/>
              <a:gd name="connsiteY10" fmla="*/ 715007 h 858012"/>
              <a:gd name="connsiteX11" fmla="*/ 1073398 w 1216403"/>
              <a:gd name="connsiteY11" fmla="*/ 858012 h 858012"/>
              <a:gd name="connsiteX12" fmla="*/ 506835 w 1216403"/>
              <a:gd name="connsiteY12" fmla="*/ 858012 h 858012"/>
              <a:gd name="connsiteX13" fmla="*/ 354788 w 1216403"/>
              <a:gd name="connsiteY13" fmla="*/ 965264 h 858012"/>
              <a:gd name="connsiteX14" fmla="*/ 202734 w 1216403"/>
              <a:gd name="connsiteY14" fmla="*/ 858012 h 858012"/>
              <a:gd name="connsiteX15" fmla="*/ 143005 w 1216403"/>
              <a:gd name="connsiteY15" fmla="*/ 858012 h 858012"/>
              <a:gd name="connsiteX16" fmla="*/ 0 w 1216403"/>
              <a:gd name="connsiteY16" fmla="*/ 715007 h 858012"/>
              <a:gd name="connsiteX17" fmla="*/ 0 w 1216403"/>
              <a:gd name="connsiteY17" fmla="*/ 715010 h 858012"/>
              <a:gd name="connsiteX18" fmla="*/ 0 w 1216403"/>
              <a:gd name="connsiteY18" fmla="*/ 500507 h 858012"/>
              <a:gd name="connsiteX19" fmla="*/ 0 w 1216403"/>
              <a:gd name="connsiteY19" fmla="*/ 500507 h 858012"/>
              <a:gd name="connsiteX20" fmla="*/ 0 w 1216403"/>
              <a:gd name="connsiteY20" fmla="*/ 143005 h 858012"/>
              <a:gd name="connsiteX0" fmla="*/ 0 w 1216403"/>
              <a:gd name="connsiteY0" fmla="*/ 143005 h 858012"/>
              <a:gd name="connsiteX1" fmla="*/ 143005 w 1216403"/>
              <a:gd name="connsiteY1" fmla="*/ 0 h 858012"/>
              <a:gd name="connsiteX2" fmla="*/ 202734 w 1216403"/>
              <a:gd name="connsiteY2" fmla="*/ 0 h 858012"/>
              <a:gd name="connsiteX3" fmla="*/ 202734 w 1216403"/>
              <a:gd name="connsiteY3" fmla="*/ 0 h 858012"/>
              <a:gd name="connsiteX4" fmla="*/ 506835 w 1216403"/>
              <a:gd name="connsiteY4" fmla="*/ 0 h 858012"/>
              <a:gd name="connsiteX5" fmla="*/ 1073398 w 1216403"/>
              <a:gd name="connsiteY5" fmla="*/ 0 h 858012"/>
              <a:gd name="connsiteX6" fmla="*/ 1216403 w 1216403"/>
              <a:gd name="connsiteY6" fmla="*/ 143005 h 858012"/>
              <a:gd name="connsiteX7" fmla="*/ 1216403 w 1216403"/>
              <a:gd name="connsiteY7" fmla="*/ 500507 h 858012"/>
              <a:gd name="connsiteX8" fmla="*/ 1216403 w 1216403"/>
              <a:gd name="connsiteY8" fmla="*/ 500507 h 858012"/>
              <a:gd name="connsiteX9" fmla="*/ 1216403 w 1216403"/>
              <a:gd name="connsiteY9" fmla="*/ 715010 h 858012"/>
              <a:gd name="connsiteX10" fmla="*/ 1216403 w 1216403"/>
              <a:gd name="connsiteY10" fmla="*/ 715007 h 858012"/>
              <a:gd name="connsiteX11" fmla="*/ 1073398 w 1216403"/>
              <a:gd name="connsiteY11" fmla="*/ 858012 h 858012"/>
              <a:gd name="connsiteX12" fmla="*/ 506835 w 1216403"/>
              <a:gd name="connsiteY12" fmla="*/ 858012 h 858012"/>
              <a:gd name="connsiteX13" fmla="*/ 363177 w 1216403"/>
              <a:gd name="connsiteY13" fmla="*/ 856207 h 858012"/>
              <a:gd name="connsiteX14" fmla="*/ 202734 w 1216403"/>
              <a:gd name="connsiteY14" fmla="*/ 858012 h 858012"/>
              <a:gd name="connsiteX15" fmla="*/ 143005 w 1216403"/>
              <a:gd name="connsiteY15" fmla="*/ 858012 h 858012"/>
              <a:gd name="connsiteX16" fmla="*/ 0 w 1216403"/>
              <a:gd name="connsiteY16" fmla="*/ 715007 h 858012"/>
              <a:gd name="connsiteX17" fmla="*/ 0 w 1216403"/>
              <a:gd name="connsiteY17" fmla="*/ 715010 h 858012"/>
              <a:gd name="connsiteX18" fmla="*/ 0 w 1216403"/>
              <a:gd name="connsiteY18" fmla="*/ 500507 h 858012"/>
              <a:gd name="connsiteX19" fmla="*/ 0 w 1216403"/>
              <a:gd name="connsiteY19" fmla="*/ 500507 h 858012"/>
              <a:gd name="connsiteX20" fmla="*/ 0 w 1216403"/>
              <a:gd name="connsiteY20" fmla="*/ 143005 h 858012"/>
              <a:gd name="connsiteX0" fmla="*/ 0 w 1216403"/>
              <a:gd name="connsiteY0" fmla="*/ 143005 h 1065446"/>
              <a:gd name="connsiteX1" fmla="*/ 143005 w 1216403"/>
              <a:gd name="connsiteY1" fmla="*/ 0 h 1065446"/>
              <a:gd name="connsiteX2" fmla="*/ 202734 w 1216403"/>
              <a:gd name="connsiteY2" fmla="*/ 0 h 1065446"/>
              <a:gd name="connsiteX3" fmla="*/ 202734 w 1216403"/>
              <a:gd name="connsiteY3" fmla="*/ 0 h 1065446"/>
              <a:gd name="connsiteX4" fmla="*/ 506835 w 1216403"/>
              <a:gd name="connsiteY4" fmla="*/ 0 h 1065446"/>
              <a:gd name="connsiteX5" fmla="*/ 1073398 w 1216403"/>
              <a:gd name="connsiteY5" fmla="*/ 0 h 1065446"/>
              <a:gd name="connsiteX6" fmla="*/ 1216403 w 1216403"/>
              <a:gd name="connsiteY6" fmla="*/ 143005 h 1065446"/>
              <a:gd name="connsiteX7" fmla="*/ 1216403 w 1216403"/>
              <a:gd name="connsiteY7" fmla="*/ 500507 h 1065446"/>
              <a:gd name="connsiteX8" fmla="*/ 1216403 w 1216403"/>
              <a:gd name="connsiteY8" fmla="*/ 500507 h 1065446"/>
              <a:gd name="connsiteX9" fmla="*/ 1216403 w 1216403"/>
              <a:gd name="connsiteY9" fmla="*/ 715010 h 1065446"/>
              <a:gd name="connsiteX10" fmla="*/ 1216403 w 1216403"/>
              <a:gd name="connsiteY10" fmla="*/ 715007 h 1065446"/>
              <a:gd name="connsiteX11" fmla="*/ 1073398 w 1216403"/>
              <a:gd name="connsiteY11" fmla="*/ 858012 h 1065446"/>
              <a:gd name="connsiteX12" fmla="*/ 914400 w 1216403"/>
              <a:gd name="connsiteY12" fmla="*/ 1065402 h 1065446"/>
              <a:gd name="connsiteX13" fmla="*/ 506835 w 1216403"/>
              <a:gd name="connsiteY13" fmla="*/ 858012 h 1065446"/>
              <a:gd name="connsiteX14" fmla="*/ 363177 w 1216403"/>
              <a:gd name="connsiteY14" fmla="*/ 856207 h 1065446"/>
              <a:gd name="connsiteX15" fmla="*/ 202734 w 1216403"/>
              <a:gd name="connsiteY15" fmla="*/ 858012 h 1065446"/>
              <a:gd name="connsiteX16" fmla="*/ 143005 w 1216403"/>
              <a:gd name="connsiteY16" fmla="*/ 858012 h 1065446"/>
              <a:gd name="connsiteX17" fmla="*/ 0 w 1216403"/>
              <a:gd name="connsiteY17" fmla="*/ 715007 h 1065446"/>
              <a:gd name="connsiteX18" fmla="*/ 0 w 1216403"/>
              <a:gd name="connsiteY18" fmla="*/ 715010 h 1065446"/>
              <a:gd name="connsiteX19" fmla="*/ 0 w 1216403"/>
              <a:gd name="connsiteY19" fmla="*/ 500507 h 1065446"/>
              <a:gd name="connsiteX20" fmla="*/ 0 w 1216403"/>
              <a:gd name="connsiteY20" fmla="*/ 500507 h 1065446"/>
              <a:gd name="connsiteX21" fmla="*/ 0 w 1216403"/>
              <a:gd name="connsiteY21" fmla="*/ 143005 h 1065446"/>
              <a:gd name="connsiteX0" fmla="*/ 0 w 1216403"/>
              <a:gd name="connsiteY0" fmla="*/ 143005 h 1065446"/>
              <a:gd name="connsiteX1" fmla="*/ 143005 w 1216403"/>
              <a:gd name="connsiteY1" fmla="*/ 0 h 1065446"/>
              <a:gd name="connsiteX2" fmla="*/ 202734 w 1216403"/>
              <a:gd name="connsiteY2" fmla="*/ 0 h 1065446"/>
              <a:gd name="connsiteX3" fmla="*/ 202734 w 1216403"/>
              <a:gd name="connsiteY3" fmla="*/ 0 h 1065446"/>
              <a:gd name="connsiteX4" fmla="*/ 506835 w 1216403"/>
              <a:gd name="connsiteY4" fmla="*/ 0 h 1065446"/>
              <a:gd name="connsiteX5" fmla="*/ 1073398 w 1216403"/>
              <a:gd name="connsiteY5" fmla="*/ 0 h 1065446"/>
              <a:gd name="connsiteX6" fmla="*/ 1216403 w 1216403"/>
              <a:gd name="connsiteY6" fmla="*/ 143005 h 1065446"/>
              <a:gd name="connsiteX7" fmla="*/ 1216403 w 1216403"/>
              <a:gd name="connsiteY7" fmla="*/ 500507 h 1065446"/>
              <a:gd name="connsiteX8" fmla="*/ 1216403 w 1216403"/>
              <a:gd name="connsiteY8" fmla="*/ 500507 h 1065446"/>
              <a:gd name="connsiteX9" fmla="*/ 1216403 w 1216403"/>
              <a:gd name="connsiteY9" fmla="*/ 715010 h 1065446"/>
              <a:gd name="connsiteX10" fmla="*/ 1216403 w 1216403"/>
              <a:gd name="connsiteY10" fmla="*/ 715007 h 1065446"/>
              <a:gd name="connsiteX11" fmla="*/ 1073398 w 1216403"/>
              <a:gd name="connsiteY11" fmla="*/ 858012 h 1065446"/>
              <a:gd name="connsiteX12" fmla="*/ 914400 w 1216403"/>
              <a:gd name="connsiteY12" fmla="*/ 1065402 h 1065446"/>
              <a:gd name="connsiteX13" fmla="*/ 771989 w 1216403"/>
              <a:gd name="connsiteY13" fmla="*/ 864066 h 1065446"/>
              <a:gd name="connsiteX14" fmla="*/ 506835 w 1216403"/>
              <a:gd name="connsiteY14" fmla="*/ 858012 h 1065446"/>
              <a:gd name="connsiteX15" fmla="*/ 363177 w 1216403"/>
              <a:gd name="connsiteY15" fmla="*/ 856207 h 1065446"/>
              <a:gd name="connsiteX16" fmla="*/ 202734 w 1216403"/>
              <a:gd name="connsiteY16" fmla="*/ 858012 h 1065446"/>
              <a:gd name="connsiteX17" fmla="*/ 143005 w 1216403"/>
              <a:gd name="connsiteY17" fmla="*/ 858012 h 1065446"/>
              <a:gd name="connsiteX18" fmla="*/ 0 w 1216403"/>
              <a:gd name="connsiteY18" fmla="*/ 715007 h 1065446"/>
              <a:gd name="connsiteX19" fmla="*/ 0 w 1216403"/>
              <a:gd name="connsiteY19" fmla="*/ 715010 h 1065446"/>
              <a:gd name="connsiteX20" fmla="*/ 0 w 1216403"/>
              <a:gd name="connsiteY20" fmla="*/ 500507 h 1065446"/>
              <a:gd name="connsiteX21" fmla="*/ 0 w 1216403"/>
              <a:gd name="connsiteY21" fmla="*/ 500507 h 1065446"/>
              <a:gd name="connsiteX22" fmla="*/ 0 w 1216403"/>
              <a:gd name="connsiteY22" fmla="*/ 143005 h 1065446"/>
              <a:gd name="connsiteX0" fmla="*/ 0 w 1216403"/>
              <a:gd name="connsiteY0" fmla="*/ 143005 h 1156369"/>
              <a:gd name="connsiteX1" fmla="*/ 143005 w 1216403"/>
              <a:gd name="connsiteY1" fmla="*/ 0 h 1156369"/>
              <a:gd name="connsiteX2" fmla="*/ 202734 w 1216403"/>
              <a:gd name="connsiteY2" fmla="*/ 0 h 1156369"/>
              <a:gd name="connsiteX3" fmla="*/ 202734 w 1216403"/>
              <a:gd name="connsiteY3" fmla="*/ 0 h 1156369"/>
              <a:gd name="connsiteX4" fmla="*/ 506835 w 1216403"/>
              <a:gd name="connsiteY4" fmla="*/ 0 h 1156369"/>
              <a:gd name="connsiteX5" fmla="*/ 1073398 w 1216403"/>
              <a:gd name="connsiteY5" fmla="*/ 0 h 1156369"/>
              <a:gd name="connsiteX6" fmla="*/ 1216403 w 1216403"/>
              <a:gd name="connsiteY6" fmla="*/ 143005 h 1156369"/>
              <a:gd name="connsiteX7" fmla="*/ 1216403 w 1216403"/>
              <a:gd name="connsiteY7" fmla="*/ 500507 h 1156369"/>
              <a:gd name="connsiteX8" fmla="*/ 1216403 w 1216403"/>
              <a:gd name="connsiteY8" fmla="*/ 500507 h 1156369"/>
              <a:gd name="connsiteX9" fmla="*/ 1216403 w 1216403"/>
              <a:gd name="connsiteY9" fmla="*/ 715010 h 1156369"/>
              <a:gd name="connsiteX10" fmla="*/ 1216403 w 1216403"/>
              <a:gd name="connsiteY10" fmla="*/ 715007 h 1156369"/>
              <a:gd name="connsiteX11" fmla="*/ 1073398 w 1216403"/>
              <a:gd name="connsiteY11" fmla="*/ 858012 h 1156369"/>
              <a:gd name="connsiteX12" fmla="*/ 914400 w 1216403"/>
              <a:gd name="connsiteY12" fmla="*/ 1065402 h 1156369"/>
              <a:gd name="connsiteX13" fmla="*/ 1174661 w 1216403"/>
              <a:gd name="connsiteY13" fmla="*/ 1149292 h 1156369"/>
              <a:gd name="connsiteX14" fmla="*/ 771989 w 1216403"/>
              <a:gd name="connsiteY14" fmla="*/ 864066 h 1156369"/>
              <a:gd name="connsiteX15" fmla="*/ 506835 w 1216403"/>
              <a:gd name="connsiteY15" fmla="*/ 858012 h 1156369"/>
              <a:gd name="connsiteX16" fmla="*/ 363177 w 1216403"/>
              <a:gd name="connsiteY16" fmla="*/ 856207 h 1156369"/>
              <a:gd name="connsiteX17" fmla="*/ 202734 w 1216403"/>
              <a:gd name="connsiteY17" fmla="*/ 858012 h 1156369"/>
              <a:gd name="connsiteX18" fmla="*/ 143005 w 1216403"/>
              <a:gd name="connsiteY18" fmla="*/ 858012 h 1156369"/>
              <a:gd name="connsiteX19" fmla="*/ 0 w 1216403"/>
              <a:gd name="connsiteY19" fmla="*/ 715007 h 1156369"/>
              <a:gd name="connsiteX20" fmla="*/ 0 w 1216403"/>
              <a:gd name="connsiteY20" fmla="*/ 715010 h 1156369"/>
              <a:gd name="connsiteX21" fmla="*/ 0 w 1216403"/>
              <a:gd name="connsiteY21" fmla="*/ 500507 h 1156369"/>
              <a:gd name="connsiteX22" fmla="*/ 0 w 1216403"/>
              <a:gd name="connsiteY22" fmla="*/ 500507 h 1156369"/>
              <a:gd name="connsiteX23" fmla="*/ 0 w 1216403"/>
              <a:gd name="connsiteY23" fmla="*/ 143005 h 1156369"/>
              <a:gd name="connsiteX0" fmla="*/ 0 w 1216403"/>
              <a:gd name="connsiteY0" fmla="*/ 143005 h 1156369"/>
              <a:gd name="connsiteX1" fmla="*/ 143005 w 1216403"/>
              <a:gd name="connsiteY1" fmla="*/ 0 h 1156369"/>
              <a:gd name="connsiteX2" fmla="*/ 202734 w 1216403"/>
              <a:gd name="connsiteY2" fmla="*/ 0 h 1156369"/>
              <a:gd name="connsiteX3" fmla="*/ 202734 w 1216403"/>
              <a:gd name="connsiteY3" fmla="*/ 0 h 1156369"/>
              <a:gd name="connsiteX4" fmla="*/ 506835 w 1216403"/>
              <a:gd name="connsiteY4" fmla="*/ 0 h 1156369"/>
              <a:gd name="connsiteX5" fmla="*/ 1073398 w 1216403"/>
              <a:gd name="connsiteY5" fmla="*/ 0 h 1156369"/>
              <a:gd name="connsiteX6" fmla="*/ 1216403 w 1216403"/>
              <a:gd name="connsiteY6" fmla="*/ 143005 h 1156369"/>
              <a:gd name="connsiteX7" fmla="*/ 1216403 w 1216403"/>
              <a:gd name="connsiteY7" fmla="*/ 500507 h 1156369"/>
              <a:gd name="connsiteX8" fmla="*/ 1216403 w 1216403"/>
              <a:gd name="connsiteY8" fmla="*/ 500507 h 1156369"/>
              <a:gd name="connsiteX9" fmla="*/ 1216403 w 1216403"/>
              <a:gd name="connsiteY9" fmla="*/ 715010 h 1156369"/>
              <a:gd name="connsiteX10" fmla="*/ 1216403 w 1216403"/>
              <a:gd name="connsiteY10" fmla="*/ 715007 h 1156369"/>
              <a:gd name="connsiteX11" fmla="*/ 1073398 w 1216403"/>
              <a:gd name="connsiteY11" fmla="*/ 858012 h 1156369"/>
              <a:gd name="connsiteX12" fmla="*/ 914400 w 1216403"/>
              <a:gd name="connsiteY12" fmla="*/ 1065402 h 1156369"/>
              <a:gd name="connsiteX13" fmla="*/ 1174661 w 1216403"/>
              <a:gd name="connsiteY13" fmla="*/ 1149292 h 1156369"/>
              <a:gd name="connsiteX14" fmla="*/ 847490 w 1216403"/>
              <a:gd name="connsiteY14" fmla="*/ 998290 h 1156369"/>
              <a:gd name="connsiteX15" fmla="*/ 771989 w 1216403"/>
              <a:gd name="connsiteY15" fmla="*/ 864066 h 1156369"/>
              <a:gd name="connsiteX16" fmla="*/ 506835 w 1216403"/>
              <a:gd name="connsiteY16" fmla="*/ 858012 h 1156369"/>
              <a:gd name="connsiteX17" fmla="*/ 363177 w 1216403"/>
              <a:gd name="connsiteY17" fmla="*/ 856207 h 1156369"/>
              <a:gd name="connsiteX18" fmla="*/ 202734 w 1216403"/>
              <a:gd name="connsiteY18" fmla="*/ 858012 h 1156369"/>
              <a:gd name="connsiteX19" fmla="*/ 143005 w 1216403"/>
              <a:gd name="connsiteY19" fmla="*/ 858012 h 1156369"/>
              <a:gd name="connsiteX20" fmla="*/ 0 w 1216403"/>
              <a:gd name="connsiteY20" fmla="*/ 715007 h 1156369"/>
              <a:gd name="connsiteX21" fmla="*/ 0 w 1216403"/>
              <a:gd name="connsiteY21" fmla="*/ 715010 h 1156369"/>
              <a:gd name="connsiteX22" fmla="*/ 0 w 1216403"/>
              <a:gd name="connsiteY22" fmla="*/ 500507 h 1156369"/>
              <a:gd name="connsiteX23" fmla="*/ 0 w 1216403"/>
              <a:gd name="connsiteY23" fmla="*/ 500507 h 1156369"/>
              <a:gd name="connsiteX24" fmla="*/ 0 w 1216403"/>
              <a:gd name="connsiteY24" fmla="*/ 143005 h 1156369"/>
              <a:gd name="connsiteX0" fmla="*/ 0 w 1216403"/>
              <a:gd name="connsiteY0" fmla="*/ 143005 h 1156369"/>
              <a:gd name="connsiteX1" fmla="*/ 143005 w 1216403"/>
              <a:gd name="connsiteY1" fmla="*/ 0 h 1156369"/>
              <a:gd name="connsiteX2" fmla="*/ 202734 w 1216403"/>
              <a:gd name="connsiteY2" fmla="*/ 0 h 1156369"/>
              <a:gd name="connsiteX3" fmla="*/ 202734 w 1216403"/>
              <a:gd name="connsiteY3" fmla="*/ 0 h 1156369"/>
              <a:gd name="connsiteX4" fmla="*/ 506835 w 1216403"/>
              <a:gd name="connsiteY4" fmla="*/ 0 h 1156369"/>
              <a:gd name="connsiteX5" fmla="*/ 1073398 w 1216403"/>
              <a:gd name="connsiteY5" fmla="*/ 0 h 1156369"/>
              <a:gd name="connsiteX6" fmla="*/ 1216403 w 1216403"/>
              <a:gd name="connsiteY6" fmla="*/ 143005 h 1156369"/>
              <a:gd name="connsiteX7" fmla="*/ 1216403 w 1216403"/>
              <a:gd name="connsiteY7" fmla="*/ 500507 h 1156369"/>
              <a:gd name="connsiteX8" fmla="*/ 1216403 w 1216403"/>
              <a:gd name="connsiteY8" fmla="*/ 500507 h 1156369"/>
              <a:gd name="connsiteX9" fmla="*/ 1216403 w 1216403"/>
              <a:gd name="connsiteY9" fmla="*/ 715010 h 1156369"/>
              <a:gd name="connsiteX10" fmla="*/ 1216403 w 1216403"/>
              <a:gd name="connsiteY10" fmla="*/ 715007 h 1156369"/>
              <a:gd name="connsiteX11" fmla="*/ 1073398 w 1216403"/>
              <a:gd name="connsiteY11" fmla="*/ 858012 h 1156369"/>
              <a:gd name="connsiteX12" fmla="*/ 1048826 w 1216403"/>
              <a:gd name="connsiteY12" fmla="*/ 1040235 h 1156369"/>
              <a:gd name="connsiteX13" fmla="*/ 914400 w 1216403"/>
              <a:gd name="connsiteY13" fmla="*/ 1065402 h 1156369"/>
              <a:gd name="connsiteX14" fmla="*/ 1174661 w 1216403"/>
              <a:gd name="connsiteY14" fmla="*/ 1149292 h 1156369"/>
              <a:gd name="connsiteX15" fmla="*/ 847490 w 1216403"/>
              <a:gd name="connsiteY15" fmla="*/ 998290 h 1156369"/>
              <a:gd name="connsiteX16" fmla="*/ 771989 w 1216403"/>
              <a:gd name="connsiteY16" fmla="*/ 864066 h 1156369"/>
              <a:gd name="connsiteX17" fmla="*/ 506835 w 1216403"/>
              <a:gd name="connsiteY17" fmla="*/ 858012 h 1156369"/>
              <a:gd name="connsiteX18" fmla="*/ 363177 w 1216403"/>
              <a:gd name="connsiteY18" fmla="*/ 856207 h 1156369"/>
              <a:gd name="connsiteX19" fmla="*/ 202734 w 1216403"/>
              <a:gd name="connsiteY19" fmla="*/ 858012 h 1156369"/>
              <a:gd name="connsiteX20" fmla="*/ 143005 w 1216403"/>
              <a:gd name="connsiteY20" fmla="*/ 858012 h 1156369"/>
              <a:gd name="connsiteX21" fmla="*/ 0 w 1216403"/>
              <a:gd name="connsiteY21" fmla="*/ 715007 h 1156369"/>
              <a:gd name="connsiteX22" fmla="*/ 0 w 1216403"/>
              <a:gd name="connsiteY22" fmla="*/ 715010 h 1156369"/>
              <a:gd name="connsiteX23" fmla="*/ 0 w 1216403"/>
              <a:gd name="connsiteY23" fmla="*/ 500507 h 1156369"/>
              <a:gd name="connsiteX24" fmla="*/ 0 w 1216403"/>
              <a:gd name="connsiteY24" fmla="*/ 500507 h 1156369"/>
              <a:gd name="connsiteX25" fmla="*/ 0 w 1216403"/>
              <a:gd name="connsiteY25" fmla="*/ 143005 h 1156369"/>
              <a:gd name="connsiteX0" fmla="*/ 0 w 1216403"/>
              <a:gd name="connsiteY0" fmla="*/ 143005 h 1156369"/>
              <a:gd name="connsiteX1" fmla="*/ 143005 w 1216403"/>
              <a:gd name="connsiteY1" fmla="*/ 0 h 1156369"/>
              <a:gd name="connsiteX2" fmla="*/ 202734 w 1216403"/>
              <a:gd name="connsiteY2" fmla="*/ 0 h 1156369"/>
              <a:gd name="connsiteX3" fmla="*/ 202734 w 1216403"/>
              <a:gd name="connsiteY3" fmla="*/ 0 h 1156369"/>
              <a:gd name="connsiteX4" fmla="*/ 506835 w 1216403"/>
              <a:gd name="connsiteY4" fmla="*/ 0 h 1156369"/>
              <a:gd name="connsiteX5" fmla="*/ 1073398 w 1216403"/>
              <a:gd name="connsiteY5" fmla="*/ 0 h 1156369"/>
              <a:gd name="connsiteX6" fmla="*/ 1216403 w 1216403"/>
              <a:gd name="connsiteY6" fmla="*/ 143005 h 1156369"/>
              <a:gd name="connsiteX7" fmla="*/ 1216403 w 1216403"/>
              <a:gd name="connsiteY7" fmla="*/ 500507 h 1156369"/>
              <a:gd name="connsiteX8" fmla="*/ 1216403 w 1216403"/>
              <a:gd name="connsiteY8" fmla="*/ 500507 h 1156369"/>
              <a:gd name="connsiteX9" fmla="*/ 1216403 w 1216403"/>
              <a:gd name="connsiteY9" fmla="*/ 715010 h 1156369"/>
              <a:gd name="connsiteX10" fmla="*/ 1216403 w 1216403"/>
              <a:gd name="connsiteY10" fmla="*/ 715007 h 1156369"/>
              <a:gd name="connsiteX11" fmla="*/ 1073398 w 1216403"/>
              <a:gd name="connsiteY11" fmla="*/ 858012 h 1156369"/>
              <a:gd name="connsiteX12" fmla="*/ 1048826 w 1216403"/>
              <a:gd name="connsiteY12" fmla="*/ 1040235 h 1156369"/>
              <a:gd name="connsiteX13" fmla="*/ 914400 w 1216403"/>
              <a:gd name="connsiteY13" fmla="*/ 1065402 h 1156369"/>
              <a:gd name="connsiteX14" fmla="*/ 1174661 w 1216403"/>
              <a:gd name="connsiteY14" fmla="*/ 1149292 h 1156369"/>
              <a:gd name="connsiteX15" fmla="*/ 1174661 w 1216403"/>
              <a:gd name="connsiteY15" fmla="*/ 1132514 h 1156369"/>
              <a:gd name="connsiteX16" fmla="*/ 847490 w 1216403"/>
              <a:gd name="connsiteY16" fmla="*/ 998290 h 1156369"/>
              <a:gd name="connsiteX17" fmla="*/ 771989 w 1216403"/>
              <a:gd name="connsiteY17" fmla="*/ 864066 h 1156369"/>
              <a:gd name="connsiteX18" fmla="*/ 506835 w 1216403"/>
              <a:gd name="connsiteY18" fmla="*/ 858012 h 1156369"/>
              <a:gd name="connsiteX19" fmla="*/ 363177 w 1216403"/>
              <a:gd name="connsiteY19" fmla="*/ 856207 h 1156369"/>
              <a:gd name="connsiteX20" fmla="*/ 202734 w 1216403"/>
              <a:gd name="connsiteY20" fmla="*/ 858012 h 1156369"/>
              <a:gd name="connsiteX21" fmla="*/ 143005 w 1216403"/>
              <a:gd name="connsiteY21" fmla="*/ 858012 h 1156369"/>
              <a:gd name="connsiteX22" fmla="*/ 0 w 1216403"/>
              <a:gd name="connsiteY22" fmla="*/ 715007 h 1156369"/>
              <a:gd name="connsiteX23" fmla="*/ 0 w 1216403"/>
              <a:gd name="connsiteY23" fmla="*/ 715010 h 1156369"/>
              <a:gd name="connsiteX24" fmla="*/ 0 w 1216403"/>
              <a:gd name="connsiteY24" fmla="*/ 500507 h 1156369"/>
              <a:gd name="connsiteX25" fmla="*/ 0 w 1216403"/>
              <a:gd name="connsiteY25" fmla="*/ 500507 h 1156369"/>
              <a:gd name="connsiteX26" fmla="*/ 0 w 1216403"/>
              <a:gd name="connsiteY26" fmla="*/ 143005 h 1156369"/>
              <a:gd name="connsiteX0" fmla="*/ 0 w 1216403"/>
              <a:gd name="connsiteY0" fmla="*/ 143005 h 1178893"/>
              <a:gd name="connsiteX1" fmla="*/ 143005 w 1216403"/>
              <a:gd name="connsiteY1" fmla="*/ 0 h 1178893"/>
              <a:gd name="connsiteX2" fmla="*/ 202734 w 1216403"/>
              <a:gd name="connsiteY2" fmla="*/ 0 h 1178893"/>
              <a:gd name="connsiteX3" fmla="*/ 202734 w 1216403"/>
              <a:gd name="connsiteY3" fmla="*/ 0 h 1178893"/>
              <a:gd name="connsiteX4" fmla="*/ 506835 w 1216403"/>
              <a:gd name="connsiteY4" fmla="*/ 0 h 1178893"/>
              <a:gd name="connsiteX5" fmla="*/ 1073398 w 1216403"/>
              <a:gd name="connsiteY5" fmla="*/ 0 h 1178893"/>
              <a:gd name="connsiteX6" fmla="*/ 1216403 w 1216403"/>
              <a:gd name="connsiteY6" fmla="*/ 143005 h 1178893"/>
              <a:gd name="connsiteX7" fmla="*/ 1216403 w 1216403"/>
              <a:gd name="connsiteY7" fmla="*/ 500507 h 1178893"/>
              <a:gd name="connsiteX8" fmla="*/ 1216403 w 1216403"/>
              <a:gd name="connsiteY8" fmla="*/ 500507 h 1178893"/>
              <a:gd name="connsiteX9" fmla="*/ 1216403 w 1216403"/>
              <a:gd name="connsiteY9" fmla="*/ 715010 h 1178893"/>
              <a:gd name="connsiteX10" fmla="*/ 1216403 w 1216403"/>
              <a:gd name="connsiteY10" fmla="*/ 715007 h 1178893"/>
              <a:gd name="connsiteX11" fmla="*/ 1073398 w 1216403"/>
              <a:gd name="connsiteY11" fmla="*/ 858012 h 1178893"/>
              <a:gd name="connsiteX12" fmla="*/ 1208217 w 1216403"/>
              <a:gd name="connsiteY12" fmla="*/ 1174459 h 1178893"/>
              <a:gd name="connsiteX13" fmla="*/ 914400 w 1216403"/>
              <a:gd name="connsiteY13" fmla="*/ 1065402 h 1178893"/>
              <a:gd name="connsiteX14" fmla="*/ 1174661 w 1216403"/>
              <a:gd name="connsiteY14" fmla="*/ 1149292 h 1178893"/>
              <a:gd name="connsiteX15" fmla="*/ 1174661 w 1216403"/>
              <a:gd name="connsiteY15" fmla="*/ 1132514 h 1178893"/>
              <a:gd name="connsiteX16" fmla="*/ 847490 w 1216403"/>
              <a:gd name="connsiteY16" fmla="*/ 998290 h 1178893"/>
              <a:gd name="connsiteX17" fmla="*/ 771989 w 1216403"/>
              <a:gd name="connsiteY17" fmla="*/ 864066 h 1178893"/>
              <a:gd name="connsiteX18" fmla="*/ 506835 w 1216403"/>
              <a:gd name="connsiteY18" fmla="*/ 858012 h 1178893"/>
              <a:gd name="connsiteX19" fmla="*/ 363177 w 1216403"/>
              <a:gd name="connsiteY19" fmla="*/ 856207 h 1178893"/>
              <a:gd name="connsiteX20" fmla="*/ 202734 w 1216403"/>
              <a:gd name="connsiteY20" fmla="*/ 858012 h 1178893"/>
              <a:gd name="connsiteX21" fmla="*/ 143005 w 1216403"/>
              <a:gd name="connsiteY21" fmla="*/ 858012 h 1178893"/>
              <a:gd name="connsiteX22" fmla="*/ 0 w 1216403"/>
              <a:gd name="connsiteY22" fmla="*/ 715007 h 1178893"/>
              <a:gd name="connsiteX23" fmla="*/ 0 w 1216403"/>
              <a:gd name="connsiteY23" fmla="*/ 715010 h 1178893"/>
              <a:gd name="connsiteX24" fmla="*/ 0 w 1216403"/>
              <a:gd name="connsiteY24" fmla="*/ 500507 h 1178893"/>
              <a:gd name="connsiteX25" fmla="*/ 0 w 1216403"/>
              <a:gd name="connsiteY25" fmla="*/ 500507 h 1178893"/>
              <a:gd name="connsiteX26" fmla="*/ 0 w 1216403"/>
              <a:gd name="connsiteY26" fmla="*/ 143005 h 1178893"/>
              <a:gd name="connsiteX0" fmla="*/ 0 w 1216403"/>
              <a:gd name="connsiteY0" fmla="*/ 143005 h 1180196"/>
              <a:gd name="connsiteX1" fmla="*/ 143005 w 1216403"/>
              <a:gd name="connsiteY1" fmla="*/ 0 h 1180196"/>
              <a:gd name="connsiteX2" fmla="*/ 202734 w 1216403"/>
              <a:gd name="connsiteY2" fmla="*/ 0 h 1180196"/>
              <a:gd name="connsiteX3" fmla="*/ 202734 w 1216403"/>
              <a:gd name="connsiteY3" fmla="*/ 0 h 1180196"/>
              <a:gd name="connsiteX4" fmla="*/ 506835 w 1216403"/>
              <a:gd name="connsiteY4" fmla="*/ 0 h 1180196"/>
              <a:gd name="connsiteX5" fmla="*/ 1073398 w 1216403"/>
              <a:gd name="connsiteY5" fmla="*/ 0 h 1180196"/>
              <a:gd name="connsiteX6" fmla="*/ 1216403 w 1216403"/>
              <a:gd name="connsiteY6" fmla="*/ 143005 h 1180196"/>
              <a:gd name="connsiteX7" fmla="*/ 1216403 w 1216403"/>
              <a:gd name="connsiteY7" fmla="*/ 500507 h 1180196"/>
              <a:gd name="connsiteX8" fmla="*/ 1216403 w 1216403"/>
              <a:gd name="connsiteY8" fmla="*/ 500507 h 1180196"/>
              <a:gd name="connsiteX9" fmla="*/ 1216403 w 1216403"/>
              <a:gd name="connsiteY9" fmla="*/ 715010 h 1180196"/>
              <a:gd name="connsiteX10" fmla="*/ 1216403 w 1216403"/>
              <a:gd name="connsiteY10" fmla="*/ 715007 h 1180196"/>
              <a:gd name="connsiteX11" fmla="*/ 1073398 w 1216403"/>
              <a:gd name="connsiteY11" fmla="*/ 858012 h 1180196"/>
              <a:gd name="connsiteX12" fmla="*/ 1208217 w 1216403"/>
              <a:gd name="connsiteY12" fmla="*/ 1174459 h 1180196"/>
              <a:gd name="connsiteX13" fmla="*/ 914400 w 1216403"/>
              <a:gd name="connsiteY13" fmla="*/ 1065402 h 1180196"/>
              <a:gd name="connsiteX14" fmla="*/ 1040437 w 1216403"/>
              <a:gd name="connsiteY14" fmla="*/ 1048624 h 1180196"/>
              <a:gd name="connsiteX15" fmla="*/ 1174661 w 1216403"/>
              <a:gd name="connsiteY15" fmla="*/ 1149292 h 1180196"/>
              <a:gd name="connsiteX16" fmla="*/ 1174661 w 1216403"/>
              <a:gd name="connsiteY16" fmla="*/ 1132514 h 1180196"/>
              <a:gd name="connsiteX17" fmla="*/ 847490 w 1216403"/>
              <a:gd name="connsiteY17" fmla="*/ 998290 h 1180196"/>
              <a:gd name="connsiteX18" fmla="*/ 771989 w 1216403"/>
              <a:gd name="connsiteY18" fmla="*/ 864066 h 1180196"/>
              <a:gd name="connsiteX19" fmla="*/ 506835 w 1216403"/>
              <a:gd name="connsiteY19" fmla="*/ 858012 h 1180196"/>
              <a:gd name="connsiteX20" fmla="*/ 363177 w 1216403"/>
              <a:gd name="connsiteY20" fmla="*/ 856207 h 1180196"/>
              <a:gd name="connsiteX21" fmla="*/ 202734 w 1216403"/>
              <a:gd name="connsiteY21" fmla="*/ 858012 h 1180196"/>
              <a:gd name="connsiteX22" fmla="*/ 143005 w 1216403"/>
              <a:gd name="connsiteY22" fmla="*/ 858012 h 1180196"/>
              <a:gd name="connsiteX23" fmla="*/ 0 w 1216403"/>
              <a:gd name="connsiteY23" fmla="*/ 715007 h 1180196"/>
              <a:gd name="connsiteX24" fmla="*/ 0 w 1216403"/>
              <a:gd name="connsiteY24" fmla="*/ 715010 h 1180196"/>
              <a:gd name="connsiteX25" fmla="*/ 0 w 1216403"/>
              <a:gd name="connsiteY25" fmla="*/ 500507 h 1180196"/>
              <a:gd name="connsiteX26" fmla="*/ 0 w 1216403"/>
              <a:gd name="connsiteY26" fmla="*/ 500507 h 1180196"/>
              <a:gd name="connsiteX27" fmla="*/ 0 w 1216403"/>
              <a:gd name="connsiteY27" fmla="*/ 143005 h 1180196"/>
              <a:gd name="connsiteX0" fmla="*/ 0 w 1216403"/>
              <a:gd name="connsiteY0" fmla="*/ 143005 h 1180196"/>
              <a:gd name="connsiteX1" fmla="*/ 143005 w 1216403"/>
              <a:gd name="connsiteY1" fmla="*/ 0 h 1180196"/>
              <a:gd name="connsiteX2" fmla="*/ 202734 w 1216403"/>
              <a:gd name="connsiteY2" fmla="*/ 0 h 1180196"/>
              <a:gd name="connsiteX3" fmla="*/ 202734 w 1216403"/>
              <a:gd name="connsiteY3" fmla="*/ 0 h 1180196"/>
              <a:gd name="connsiteX4" fmla="*/ 506835 w 1216403"/>
              <a:gd name="connsiteY4" fmla="*/ 0 h 1180196"/>
              <a:gd name="connsiteX5" fmla="*/ 1073398 w 1216403"/>
              <a:gd name="connsiteY5" fmla="*/ 0 h 1180196"/>
              <a:gd name="connsiteX6" fmla="*/ 1216403 w 1216403"/>
              <a:gd name="connsiteY6" fmla="*/ 143005 h 1180196"/>
              <a:gd name="connsiteX7" fmla="*/ 1216403 w 1216403"/>
              <a:gd name="connsiteY7" fmla="*/ 500507 h 1180196"/>
              <a:gd name="connsiteX8" fmla="*/ 1216403 w 1216403"/>
              <a:gd name="connsiteY8" fmla="*/ 500507 h 1180196"/>
              <a:gd name="connsiteX9" fmla="*/ 1216403 w 1216403"/>
              <a:gd name="connsiteY9" fmla="*/ 715010 h 1180196"/>
              <a:gd name="connsiteX10" fmla="*/ 1216403 w 1216403"/>
              <a:gd name="connsiteY10" fmla="*/ 715007 h 1180196"/>
              <a:gd name="connsiteX11" fmla="*/ 1073398 w 1216403"/>
              <a:gd name="connsiteY11" fmla="*/ 858012 h 1180196"/>
              <a:gd name="connsiteX12" fmla="*/ 1208217 w 1216403"/>
              <a:gd name="connsiteY12" fmla="*/ 1174459 h 1180196"/>
              <a:gd name="connsiteX13" fmla="*/ 914400 w 1216403"/>
              <a:gd name="connsiteY13" fmla="*/ 1065402 h 1180196"/>
              <a:gd name="connsiteX14" fmla="*/ 1018769 w 1216403"/>
              <a:gd name="connsiteY14" fmla="*/ 1109295 h 1180196"/>
              <a:gd name="connsiteX15" fmla="*/ 1174661 w 1216403"/>
              <a:gd name="connsiteY15" fmla="*/ 1149292 h 1180196"/>
              <a:gd name="connsiteX16" fmla="*/ 1174661 w 1216403"/>
              <a:gd name="connsiteY16" fmla="*/ 1132514 h 1180196"/>
              <a:gd name="connsiteX17" fmla="*/ 847490 w 1216403"/>
              <a:gd name="connsiteY17" fmla="*/ 998290 h 1180196"/>
              <a:gd name="connsiteX18" fmla="*/ 771989 w 1216403"/>
              <a:gd name="connsiteY18" fmla="*/ 864066 h 1180196"/>
              <a:gd name="connsiteX19" fmla="*/ 506835 w 1216403"/>
              <a:gd name="connsiteY19" fmla="*/ 858012 h 1180196"/>
              <a:gd name="connsiteX20" fmla="*/ 363177 w 1216403"/>
              <a:gd name="connsiteY20" fmla="*/ 856207 h 1180196"/>
              <a:gd name="connsiteX21" fmla="*/ 202734 w 1216403"/>
              <a:gd name="connsiteY21" fmla="*/ 858012 h 1180196"/>
              <a:gd name="connsiteX22" fmla="*/ 143005 w 1216403"/>
              <a:gd name="connsiteY22" fmla="*/ 858012 h 1180196"/>
              <a:gd name="connsiteX23" fmla="*/ 0 w 1216403"/>
              <a:gd name="connsiteY23" fmla="*/ 715007 h 1180196"/>
              <a:gd name="connsiteX24" fmla="*/ 0 w 1216403"/>
              <a:gd name="connsiteY24" fmla="*/ 715010 h 1180196"/>
              <a:gd name="connsiteX25" fmla="*/ 0 w 1216403"/>
              <a:gd name="connsiteY25" fmla="*/ 500507 h 1180196"/>
              <a:gd name="connsiteX26" fmla="*/ 0 w 1216403"/>
              <a:gd name="connsiteY26" fmla="*/ 500507 h 1180196"/>
              <a:gd name="connsiteX27" fmla="*/ 0 w 1216403"/>
              <a:gd name="connsiteY27" fmla="*/ 143005 h 1180196"/>
              <a:gd name="connsiteX0" fmla="*/ 0 w 1216403"/>
              <a:gd name="connsiteY0" fmla="*/ 143005 h 1180196"/>
              <a:gd name="connsiteX1" fmla="*/ 143005 w 1216403"/>
              <a:gd name="connsiteY1" fmla="*/ 0 h 1180196"/>
              <a:gd name="connsiteX2" fmla="*/ 202734 w 1216403"/>
              <a:gd name="connsiteY2" fmla="*/ 0 h 1180196"/>
              <a:gd name="connsiteX3" fmla="*/ 202734 w 1216403"/>
              <a:gd name="connsiteY3" fmla="*/ 0 h 1180196"/>
              <a:gd name="connsiteX4" fmla="*/ 506835 w 1216403"/>
              <a:gd name="connsiteY4" fmla="*/ 0 h 1180196"/>
              <a:gd name="connsiteX5" fmla="*/ 1073398 w 1216403"/>
              <a:gd name="connsiteY5" fmla="*/ 0 h 1180196"/>
              <a:gd name="connsiteX6" fmla="*/ 1216403 w 1216403"/>
              <a:gd name="connsiteY6" fmla="*/ 143005 h 1180196"/>
              <a:gd name="connsiteX7" fmla="*/ 1216403 w 1216403"/>
              <a:gd name="connsiteY7" fmla="*/ 500507 h 1180196"/>
              <a:gd name="connsiteX8" fmla="*/ 1216403 w 1216403"/>
              <a:gd name="connsiteY8" fmla="*/ 500507 h 1180196"/>
              <a:gd name="connsiteX9" fmla="*/ 1216403 w 1216403"/>
              <a:gd name="connsiteY9" fmla="*/ 715010 h 1180196"/>
              <a:gd name="connsiteX10" fmla="*/ 1216403 w 1216403"/>
              <a:gd name="connsiteY10" fmla="*/ 715007 h 1180196"/>
              <a:gd name="connsiteX11" fmla="*/ 1073398 w 1216403"/>
              <a:gd name="connsiteY11" fmla="*/ 858012 h 1180196"/>
              <a:gd name="connsiteX12" fmla="*/ 1208217 w 1216403"/>
              <a:gd name="connsiteY12" fmla="*/ 1174459 h 1180196"/>
              <a:gd name="connsiteX13" fmla="*/ 914400 w 1216403"/>
              <a:gd name="connsiteY13" fmla="*/ 1065402 h 1180196"/>
              <a:gd name="connsiteX14" fmla="*/ 1018769 w 1216403"/>
              <a:gd name="connsiteY14" fmla="*/ 1109295 h 1180196"/>
              <a:gd name="connsiteX15" fmla="*/ 1174661 w 1216403"/>
              <a:gd name="connsiteY15" fmla="*/ 1149292 h 1180196"/>
              <a:gd name="connsiteX16" fmla="*/ 1183328 w 1216403"/>
              <a:gd name="connsiteY16" fmla="*/ 1162850 h 1180196"/>
              <a:gd name="connsiteX17" fmla="*/ 847490 w 1216403"/>
              <a:gd name="connsiteY17" fmla="*/ 998290 h 1180196"/>
              <a:gd name="connsiteX18" fmla="*/ 771989 w 1216403"/>
              <a:gd name="connsiteY18" fmla="*/ 864066 h 1180196"/>
              <a:gd name="connsiteX19" fmla="*/ 506835 w 1216403"/>
              <a:gd name="connsiteY19" fmla="*/ 858012 h 1180196"/>
              <a:gd name="connsiteX20" fmla="*/ 363177 w 1216403"/>
              <a:gd name="connsiteY20" fmla="*/ 856207 h 1180196"/>
              <a:gd name="connsiteX21" fmla="*/ 202734 w 1216403"/>
              <a:gd name="connsiteY21" fmla="*/ 858012 h 1180196"/>
              <a:gd name="connsiteX22" fmla="*/ 143005 w 1216403"/>
              <a:gd name="connsiteY22" fmla="*/ 858012 h 1180196"/>
              <a:gd name="connsiteX23" fmla="*/ 0 w 1216403"/>
              <a:gd name="connsiteY23" fmla="*/ 715007 h 1180196"/>
              <a:gd name="connsiteX24" fmla="*/ 0 w 1216403"/>
              <a:gd name="connsiteY24" fmla="*/ 715010 h 1180196"/>
              <a:gd name="connsiteX25" fmla="*/ 0 w 1216403"/>
              <a:gd name="connsiteY25" fmla="*/ 500507 h 1180196"/>
              <a:gd name="connsiteX26" fmla="*/ 0 w 1216403"/>
              <a:gd name="connsiteY26" fmla="*/ 500507 h 1180196"/>
              <a:gd name="connsiteX27" fmla="*/ 0 w 1216403"/>
              <a:gd name="connsiteY27" fmla="*/ 143005 h 1180196"/>
              <a:gd name="connsiteX0" fmla="*/ 0 w 1216403"/>
              <a:gd name="connsiteY0" fmla="*/ 143005 h 1180196"/>
              <a:gd name="connsiteX1" fmla="*/ 143005 w 1216403"/>
              <a:gd name="connsiteY1" fmla="*/ 0 h 1180196"/>
              <a:gd name="connsiteX2" fmla="*/ 202734 w 1216403"/>
              <a:gd name="connsiteY2" fmla="*/ 0 h 1180196"/>
              <a:gd name="connsiteX3" fmla="*/ 202734 w 1216403"/>
              <a:gd name="connsiteY3" fmla="*/ 0 h 1180196"/>
              <a:gd name="connsiteX4" fmla="*/ 506835 w 1216403"/>
              <a:gd name="connsiteY4" fmla="*/ 0 h 1180196"/>
              <a:gd name="connsiteX5" fmla="*/ 1073398 w 1216403"/>
              <a:gd name="connsiteY5" fmla="*/ 0 h 1180196"/>
              <a:gd name="connsiteX6" fmla="*/ 1216403 w 1216403"/>
              <a:gd name="connsiteY6" fmla="*/ 143005 h 1180196"/>
              <a:gd name="connsiteX7" fmla="*/ 1216403 w 1216403"/>
              <a:gd name="connsiteY7" fmla="*/ 500507 h 1180196"/>
              <a:gd name="connsiteX8" fmla="*/ 1216403 w 1216403"/>
              <a:gd name="connsiteY8" fmla="*/ 500507 h 1180196"/>
              <a:gd name="connsiteX9" fmla="*/ 1216403 w 1216403"/>
              <a:gd name="connsiteY9" fmla="*/ 715010 h 1180196"/>
              <a:gd name="connsiteX10" fmla="*/ 1216403 w 1216403"/>
              <a:gd name="connsiteY10" fmla="*/ 715007 h 1180196"/>
              <a:gd name="connsiteX11" fmla="*/ 1073398 w 1216403"/>
              <a:gd name="connsiteY11" fmla="*/ 858012 h 1180196"/>
              <a:gd name="connsiteX12" fmla="*/ 1208217 w 1216403"/>
              <a:gd name="connsiteY12" fmla="*/ 1174459 h 1180196"/>
              <a:gd name="connsiteX13" fmla="*/ 914400 w 1216403"/>
              <a:gd name="connsiteY13" fmla="*/ 1065402 h 1180196"/>
              <a:gd name="connsiteX14" fmla="*/ 1018769 w 1216403"/>
              <a:gd name="connsiteY14" fmla="*/ 1109295 h 1180196"/>
              <a:gd name="connsiteX15" fmla="*/ 1174661 w 1216403"/>
              <a:gd name="connsiteY15" fmla="*/ 1149292 h 1180196"/>
              <a:gd name="connsiteX16" fmla="*/ 1183328 w 1216403"/>
              <a:gd name="connsiteY16" fmla="*/ 1162850 h 1180196"/>
              <a:gd name="connsiteX17" fmla="*/ 847490 w 1216403"/>
              <a:gd name="connsiteY17" fmla="*/ 998290 h 1180196"/>
              <a:gd name="connsiteX18" fmla="*/ 771989 w 1216403"/>
              <a:gd name="connsiteY18" fmla="*/ 864066 h 1180196"/>
              <a:gd name="connsiteX19" fmla="*/ 506835 w 1216403"/>
              <a:gd name="connsiteY19" fmla="*/ 858012 h 1180196"/>
              <a:gd name="connsiteX20" fmla="*/ 363177 w 1216403"/>
              <a:gd name="connsiteY20" fmla="*/ 856207 h 1180196"/>
              <a:gd name="connsiteX21" fmla="*/ 202734 w 1216403"/>
              <a:gd name="connsiteY21" fmla="*/ 858012 h 1180196"/>
              <a:gd name="connsiteX22" fmla="*/ 143005 w 1216403"/>
              <a:gd name="connsiteY22" fmla="*/ 858012 h 1180196"/>
              <a:gd name="connsiteX23" fmla="*/ 0 w 1216403"/>
              <a:gd name="connsiteY23" fmla="*/ 715007 h 1180196"/>
              <a:gd name="connsiteX24" fmla="*/ 0 w 1216403"/>
              <a:gd name="connsiteY24" fmla="*/ 715010 h 1180196"/>
              <a:gd name="connsiteX25" fmla="*/ 0 w 1216403"/>
              <a:gd name="connsiteY25" fmla="*/ 500507 h 1180196"/>
              <a:gd name="connsiteX26" fmla="*/ 0 w 1216403"/>
              <a:gd name="connsiteY26" fmla="*/ 500507 h 1180196"/>
              <a:gd name="connsiteX27" fmla="*/ 0 w 1216403"/>
              <a:gd name="connsiteY27" fmla="*/ 143005 h 1180196"/>
              <a:gd name="connsiteX0" fmla="*/ 0 w 1216403"/>
              <a:gd name="connsiteY0" fmla="*/ 143005 h 1178514"/>
              <a:gd name="connsiteX1" fmla="*/ 143005 w 1216403"/>
              <a:gd name="connsiteY1" fmla="*/ 0 h 1178514"/>
              <a:gd name="connsiteX2" fmla="*/ 202734 w 1216403"/>
              <a:gd name="connsiteY2" fmla="*/ 0 h 1178514"/>
              <a:gd name="connsiteX3" fmla="*/ 202734 w 1216403"/>
              <a:gd name="connsiteY3" fmla="*/ 0 h 1178514"/>
              <a:gd name="connsiteX4" fmla="*/ 506835 w 1216403"/>
              <a:gd name="connsiteY4" fmla="*/ 0 h 1178514"/>
              <a:gd name="connsiteX5" fmla="*/ 1073398 w 1216403"/>
              <a:gd name="connsiteY5" fmla="*/ 0 h 1178514"/>
              <a:gd name="connsiteX6" fmla="*/ 1216403 w 1216403"/>
              <a:gd name="connsiteY6" fmla="*/ 143005 h 1178514"/>
              <a:gd name="connsiteX7" fmla="*/ 1216403 w 1216403"/>
              <a:gd name="connsiteY7" fmla="*/ 500507 h 1178514"/>
              <a:gd name="connsiteX8" fmla="*/ 1216403 w 1216403"/>
              <a:gd name="connsiteY8" fmla="*/ 500507 h 1178514"/>
              <a:gd name="connsiteX9" fmla="*/ 1216403 w 1216403"/>
              <a:gd name="connsiteY9" fmla="*/ 715010 h 1178514"/>
              <a:gd name="connsiteX10" fmla="*/ 1216403 w 1216403"/>
              <a:gd name="connsiteY10" fmla="*/ 715007 h 1178514"/>
              <a:gd name="connsiteX11" fmla="*/ 1073398 w 1216403"/>
              <a:gd name="connsiteY11" fmla="*/ 858012 h 1178514"/>
              <a:gd name="connsiteX12" fmla="*/ 1208217 w 1216403"/>
              <a:gd name="connsiteY12" fmla="*/ 1174459 h 1178514"/>
              <a:gd name="connsiteX13" fmla="*/ 845061 w 1216403"/>
              <a:gd name="connsiteY13" fmla="*/ 1000398 h 1178514"/>
              <a:gd name="connsiteX14" fmla="*/ 1018769 w 1216403"/>
              <a:gd name="connsiteY14" fmla="*/ 1109295 h 1178514"/>
              <a:gd name="connsiteX15" fmla="*/ 1174661 w 1216403"/>
              <a:gd name="connsiteY15" fmla="*/ 1149292 h 1178514"/>
              <a:gd name="connsiteX16" fmla="*/ 1183328 w 1216403"/>
              <a:gd name="connsiteY16" fmla="*/ 1162850 h 1178514"/>
              <a:gd name="connsiteX17" fmla="*/ 847490 w 1216403"/>
              <a:gd name="connsiteY17" fmla="*/ 998290 h 1178514"/>
              <a:gd name="connsiteX18" fmla="*/ 771989 w 1216403"/>
              <a:gd name="connsiteY18" fmla="*/ 864066 h 1178514"/>
              <a:gd name="connsiteX19" fmla="*/ 506835 w 1216403"/>
              <a:gd name="connsiteY19" fmla="*/ 858012 h 1178514"/>
              <a:gd name="connsiteX20" fmla="*/ 363177 w 1216403"/>
              <a:gd name="connsiteY20" fmla="*/ 856207 h 1178514"/>
              <a:gd name="connsiteX21" fmla="*/ 202734 w 1216403"/>
              <a:gd name="connsiteY21" fmla="*/ 858012 h 1178514"/>
              <a:gd name="connsiteX22" fmla="*/ 143005 w 1216403"/>
              <a:gd name="connsiteY22" fmla="*/ 858012 h 1178514"/>
              <a:gd name="connsiteX23" fmla="*/ 0 w 1216403"/>
              <a:gd name="connsiteY23" fmla="*/ 715007 h 1178514"/>
              <a:gd name="connsiteX24" fmla="*/ 0 w 1216403"/>
              <a:gd name="connsiteY24" fmla="*/ 715010 h 1178514"/>
              <a:gd name="connsiteX25" fmla="*/ 0 w 1216403"/>
              <a:gd name="connsiteY25" fmla="*/ 500507 h 1178514"/>
              <a:gd name="connsiteX26" fmla="*/ 0 w 1216403"/>
              <a:gd name="connsiteY26" fmla="*/ 500507 h 1178514"/>
              <a:gd name="connsiteX27" fmla="*/ 0 w 1216403"/>
              <a:gd name="connsiteY27" fmla="*/ 143005 h 117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6403" h="1178514">
                <a:moveTo>
                  <a:pt x="0" y="143005"/>
                </a:moveTo>
                <a:cubicBezTo>
                  <a:pt x="0" y="64026"/>
                  <a:pt x="64026" y="0"/>
                  <a:pt x="143005" y="0"/>
                </a:cubicBezTo>
                <a:lnTo>
                  <a:pt x="202734" y="0"/>
                </a:lnTo>
                <a:lnTo>
                  <a:pt x="202734" y="0"/>
                </a:lnTo>
                <a:lnTo>
                  <a:pt x="506835" y="0"/>
                </a:lnTo>
                <a:lnTo>
                  <a:pt x="1073398" y="0"/>
                </a:lnTo>
                <a:cubicBezTo>
                  <a:pt x="1152377" y="0"/>
                  <a:pt x="1216403" y="64026"/>
                  <a:pt x="1216403" y="143005"/>
                </a:cubicBezTo>
                <a:lnTo>
                  <a:pt x="1216403" y="500507"/>
                </a:lnTo>
                <a:lnTo>
                  <a:pt x="1216403" y="500507"/>
                </a:lnTo>
                <a:lnTo>
                  <a:pt x="1216403" y="715010"/>
                </a:lnTo>
                <a:lnTo>
                  <a:pt x="1216403" y="715007"/>
                </a:lnTo>
                <a:cubicBezTo>
                  <a:pt x="1216403" y="793986"/>
                  <a:pt x="1152377" y="858012"/>
                  <a:pt x="1073398" y="858012"/>
                </a:cubicBezTo>
                <a:cubicBezTo>
                  <a:pt x="1035681" y="894040"/>
                  <a:pt x="1234717" y="1139894"/>
                  <a:pt x="1208217" y="1174459"/>
                </a:cubicBezTo>
                <a:cubicBezTo>
                  <a:pt x="1181717" y="1209024"/>
                  <a:pt x="871626" y="1011583"/>
                  <a:pt x="845061" y="1000398"/>
                </a:cubicBezTo>
                <a:cubicBezTo>
                  <a:pt x="818496" y="989213"/>
                  <a:pt x="975392" y="1095313"/>
                  <a:pt x="1018769" y="1109295"/>
                </a:cubicBezTo>
                <a:cubicBezTo>
                  <a:pt x="1062146" y="1123277"/>
                  <a:pt x="1153689" y="1145098"/>
                  <a:pt x="1174661" y="1149292"/>
                </a:cubicBezTo>
                <a:cubicBezTo>
                  <a:pt x="1185880" y="1146496"/>
                  <a:pt x="1237857" y="1188017"/>
                  <a:pt x="1183328" y="1162850"/>
                </a:cubicBezTo>
                <a:cubicBezTo>
                  <a:pt x="1124466" y="1168019"/>
                  <a:pt x="882444" y="1029050"/>
                  <a:pt x="847490" y="998290"/>
                </a:cubicBezTo>
                <a:cubicBezTo>
                  <a:pt x="812536" y="967530"/>
                  <a:pt x="837154" y="873464"/>
                  <a:pt x="771989" y="864066"/>
                </a:cubicBezTo>
                <a:lnTo>
                  <a:pt x="506835" y="858012"/>
                </a:lnTo>
                <a:lnTo>
                  <a:pt x="363177" y="856207"/>
                </a:lnTo>
                <a:lnTo>
                  <a:pt x="202734" y="858012"/>
                </a:lnTo>
                <a:lnTo>
                  <a:pt x="143005" y="858012"/>
                </a:lnTo>
                <a:cubicBezTo>
                  <a:pt x="64026" y="858012"/>
                  <a:pt x="0" y="793986"/>
                  <a:pt x="0" y="715007"/>
                </a:cubicBezTo>
                <a:lnTo>
                  <a:pt x="0" y="715010"/>
                </a:lnTo>
                <a:lnTo>
                  <a:pt x="0" y="500507"/>
                </a:lnTo>
                <a:lnTo>
                  <a:pt x="0" y="500507"/>
                </a:lnTo>
                <a:lnTo>
                  <a:pt x="0" y="143005"/>
                </a:lnTo>
                <a:close/>
              </a:path>
            </a:pathLst>
          </a:custGeom>
          <a:noFill/>
        </p:spPr>
        <p:style>
          <a:lnRef idx="2">
            <a:schemeClr val="accent5"/>
          </a:lnRef>
          <a:fillRef idx="1">
            <a:schemeClr val="lt1"/>
          </a:fillRef>
          <a:effectRef idx="0">
            <a:schemeClr val="accent5"/>
          </a:effectRef>
          <a:fontRef idx="minor">
            <a:schemeClr val="dk1"/>
          </a:fontRef>
        </p:style>
        <p:txBody>
          <a:bodyPr rtlCol="0" anchor="t"/>
          <a:lstStyle/>
          <a:p>
            <a:r>
              <a:rPr lang="en-US" dirty="0">
                <a:solidFill>
                  <a:schemeClr val="tx1">
                    <a:lumMod val="95000"/>
                  </a:schemeClr>
                </a:solidFill>
              </a:rPr>
              <a:t>Click here or here to Open App</a:t>
            </a:r>
          </a:p>
        </p:txBody>
      </p:sp>
    </p:spTree>
    <p:extLst>
      <p:ext uri="{BB962C8B-B14F-4D97-AF65-F5344CB8AC3E}">
        <p14:creationId xmlns:p14="http://schemas.microsoft.com/office/powerpoint/2010/main" val="3203259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17F2-3B21-4A86-82A3-AA595462FA26}"/>
              </a:ext>
            </a:extLst>
          </p:cNvPr>
          <p:cNvSpPr>
            <a:spLocks noGrp="1"/>
          </p:cNvSpPr>
          <p:nvPr>
            <p:ph type="title"/>
          </p:nvPr>
        </p:nvSpPr>
        <p:spPr>
          <a:xfrm>
            <a:off x="838200" y="365125"/>
            <a:ext cx="4078184" cy="1325563"/>
          </a:xfrm>
        </p:spPr>
        <p:txBody>
          <a:bodyPr>
            <a:normAutofit fontScale="90000"/>
          </a:bodyPr>
          <a:lstStyle/>
          <a:p>
            <a:r>
              <a:rPr lang="en-US" sz="3200" b="1" dirty="0">
                <a:latin typeface="Abadi" panose="020B0604020104020204" pitchFamily="34" charset="0"/>
              </a:rPr>
              <a:t>REQUIRED FIELDS THAT MUST BE COMPLETED BY LOCAL UNION</a:t>
            </a:r>
          </a:p>
        </p:txBody>
      </p:sp>
      <p:sp>
        <p:nvSpPr>
          <p:cNvPr id="3" name="Content Placeholder 2">
            <a:extLst>
              <a:ext uri="{FF2B5EF4-FFF2-40B4-BE49-F238E27FC236}">
                <a16:creationId xmlns:a16="http://schemas.microsoft.com/office/drawing/2014/main" id="{CC1235CE-6BF8-41D0-9AD1-F45B2EB1FC56}"/>
              </a:ext>
            </a:extLst>
          </p:cNvPr>
          <p:cNvSpPr>
            <a:spLocks noGrp="1"/>
          </p:cNvSpPr>
          <p:nvPr>
            <p:ph idx="1"/>
          </p:nvPr>
        </p:nvSpPr>
        <p:spPr>
          <a:xfrm>
            <a:off x="755073" y="2918154"/>
            <a:ext cx="4256314" cy="2603871"/>
          </a:xfrm>
        </p:spPr>
        <p:txBody>
          <a:bodyPr>
            <a:normAutofit/>
          </a:bodyPr>
          <a:lstStyle/>
          <a:p>
            <a:pPr>
              <a:buFontTx/>
              <a:buChar char="-"/>
            </a:pPr>
            <a:r>
              <a:rPr lang="en-US" sz="1800" b="1" dirty="0">
                <a:latin typeface="Abadi" panose="020B0604020104020204" pitchFamily="34" charset="0"/>
              </a:rPr>
              <a:t>Initiation Date</a:t>
            </a:r>
          </a:p>
          <a:p>
            <a:pPr>
              <a:buFontTx/>
              <a:buChar char="-"/>
            </a:pPr>
            <a:endParaRPr lang="en-US" sz="1800" b="1" dirty="0">
              <a:latin typeface="Abadi" panose="020B0604020104020204" pitchFamily="34" charset="0"/>
            </a:endParaRPr>
          </a:p>
          <a:p>
            <a:pPr>
              <a:buFontTx/>
              <a:buChar char="-"/>
            </a:pPr>
            <a:r>
              <a:rPr lang="en-US" sz="1800" b="1" dirty="0">
                <a:latin typeface="Abadi" panose="020B0604020104020204" pitchFamily="34" charset="0"/>
              </a:rPr>
              <a:t>Membership Type</a:t>
            </a:r>
          </a:p>
          <a:p>
            <a:pPr>
              <a:buFontTx/>
              <a:buChar char="-"/>
            </a:pPr>
            <a:endParaRPr lang="en-US" sz="1800" b="1" dirty="0">
              <a:latin typeface="Abadi" panose="020B0604020104020204" pitchFamily="34" charset="0"/>
            </a:endParaRPr>
          </a:p>
          <a:p>
            <a:pPr>
              <a:buFontTx/>
              <a:buChar char="-"/>
            </a:pPr>
            <a:r>
              <a:rPr lang="en-US" sz="1800" b="1" dirty="0">
                <a:latin typeface="Abadi" panose="020B0604020104020204" pitchFamily="34" charset="0"/>
              </a:rPr>
              <a:t>Initiation Fees (If Applicable)</a:t>
            </a:r>
          </a:p>
        </p:txBody>
      </p:sp>
      <p:pic>
        <p:nvPicPr>
          <p:cNvPr id="4" name="Picture 3" descr="A screenshot of a cell phone&#10;&#10;Description automatically generated">
            <a:extLst>
              <a:ext uri="{FF2B5EF4-FFF2-40B4-BE49-F238E27FC236}">
                <a16:creationId xmlns:a16="http://schemas.microsoft.com/office/drawing/2014/main" id="{FA95D4B5-D954-401E-B4C3-527CBA9CA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581" y="522513"/>
            <a:ext cx="5475719" cy="5961413"/>
          </a:xfrm>
          <a:prstGeom prst="rect">
            <a:avLst/>
          </a:prstGeom>
        </p:spPr>
      </p:pic>
    </p:spTree>
    <p:extLst>
      <p:ext uri="{BB962C8B-B14F-4D97-AF65-F5344CB8AC3E}">
        <p14:creationId xmlns:p14="http://schemas.microsoft.com/office/powerpoint/2010/main" val="3626293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4F95-5ACE-4A7E-936D-7E6D8426A706}"/>
              </a:ext>
            </a:extLst>
          </p:cNvPr>
          <p:cNvSpPr>
            <a:spLocks noGrp="1"/>
          </p:cNvSpPr>
          <p:nvPr>
            <p:ph type="title"/>
          </p:nvPr>
        </p:nvSpPr>
        <p:spPr>
          <a:xfrm>
            <a:off x="838200" y="365125"/>
            <a:ext cx="10515600" cy="691779"/>
          </a:xfrm>
        </p:spPr>
        <p:txBody>
          <a:bodyPr>
            <a:normAutofit/>
          </a:bodyPr>
          <a:lstStyle/>
          <a:p>
            <a:pPr algn="ctr"/>
            <a:r>
              <a:rPr lang="en-US" sz="3200" b="1" dirty="0">
                <a:latin typeface="Abadi" panose="020B0604020104020204" pitchFamily="34" charset="0"/>
              </a:rPr>
              <a:t>DIGITAL FORM ERROR MESSAGE</a:t>
            </a:r>
          </a:p>
        </p:txBody>
      </p:sp>
      <p:pic>
        <p:nvPicPr>
          <p:cNvPr id="4" name="Content Placeholder 7" descr="A screenshot of a social media post&#10;&#10;Description automatically generated">
            <a:extLst>
              <a:ext uri="{FF2B5EF4-FFF2-40B4-BE49-F238E27FC236}">
                <a16:creationId xmlns:a16="http://schemas.microsoft.com/office/drawing/2014/main" id="{6BE561B3-7190-484D-9E10-E20B4EA8FB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5781" y="872588"/>
            <a:ext cx="5576552" cy="3029711"/>
          </a:xfrm>
        </p:spPr>
      </p:pic>
      <p:pic>
        <p:nvPicPr>
          <p:cNvPr id="5" name="Picture 4" descr="A screenshot of a cell phone&#10;&#10;Description automatically generated">
            <a:extLst>
              <a:ext uri="{FF2B5EF4-FFF2-40B4-BE49-F238E27FC236}">
                <a16:creationId xmlns:a16="http://schemas.microsoft.com/office/drawing/2014/main" id="{099E69A8-773D-4A83-9D13-12E6F3754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479" y="3760631"/>
            <a:ext cx="5100034" cy="2753291"/>
          </a:xfrm>
          <a:prstGeom prst="rect">
            <a:avLst/>
          </a:prstGeom>
        </p:spPr>
      </p:pic>
    </p:spTree>
    <p:extLst>
      <p:ext uri="{BB962C8B-B14F-4D97-AF65-F5344CB8AC3E}">
        <p14:creationId xmlns:p14="http://schemas.microsoft.com/office/powerpoint/2010/main" val="116242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DE0F-3176-401A-8B7C-187A4C2FF353}"/>
              </a:ext>
            </a:extLst>
          </p:cNvPr>
          <p:cNvSpPr>
            <a:spLocks noGrp="1"/>
          </p:cNvSpPr>
          <p:nvPr>
            <p:ph type="title"/>
          </p:nvPr>
        </p:nvSpPr>
        <p:spPr>
          <a:xfrm>
            <a:off x="310166" y="681037"/>
            <a:ext cx="4158803" cy="5495925"/>
          </a:xfrm>
        </p:spPr>
        <p:txBody>
          <a:bodyPr>
            <a:normAutofit/>
          </a:bodyPr>
          <a:lstStyle/>
          <a:p>
            <a:r>
              <a:rPr lang="en-US" sz="2400" b="1" dirty="0">
                <a:latin typeface="Abadi" panose="020B0604020104020204" pitchFamily="34" charset="0"/>
              </a:rPr>
              <a:t>WHEN THE LOCAL COMPLETES THEIR PORTION OF THE REQUIRED INFORMATION ON THE APPLICATION THEY WILL SELECT SUBMIT FORM</a:t>
            </a:r>
          </a:p>
        </p:txBody>
      </p:sp>
      <p:pic>
        <p:nvPicPr>
          <p:cNvPr id="4" name="Content Placeholder 3" descr="A screenshot of a cell phone&#10;&#10;Description automatically generated">
            <a:extLst>
              <a:ext uri="{FF2B5EF4-FFF2-40B4-BE49-F238E27FC236}">
                <a16:creationId xmlns:a16="http://schemas.microsoft.com/office/drawing/2014/main" id="{D57A13DA-E814-4AD3-A780-9473B03A15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9126" y="261714"/>
            <a:ext cx="5020855" cy="6334571"/>
          </a:xfrm>
          <a:prstGeom prst="rect">
            <a:avLst/>
          </a:prstGeom>
        </p:spPr>
      </p:pic>
      <p:cxnSp>
        <p:nvCxnSpPr>
          <p:cNvPr id="6" name="Connector: Elbow 5">
            <a:extLst>
              <a:ext uri="{FF2B5EF4-FFF2-40B4-BE49-F238E27FC236}">
                <a16:creationId xmlns:a16="http://schemas.microsoft.com/office/drawing/2014/main" id="{83EF8BB1-3F79-4C5D-A6B1-54E3D5B825E0}"/>
              </a:ext>
            </a:extLst>
          </p:cNvPr>
          <p:cNvCxnSpPr>
            <a:cxnSpLocks/>
          </p:cNvCxnSpPr>
          <p:nvPr/>
        </p:nvCxnSpPr>
        <p:spPr>
          <a:xfrm>
            <a:off x="2802577" y="4643252"/>
            <a:ext cx="4920456" cy="135378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7460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8573-C5D6-41E8-B6FE-DB946B70DBD2}"/>
              </a:ext>
            </a:extLst>
          </p:cNvPr>
          <p:cNvSpPr>
            <a:spLocks noGrp="1"/>
          </p:cNvSpPr>
          <p:nvPr>
            <p:ph type="title"/>
          </p:nvPr>
        </p:nvSpPr>
        <p:spPr>
          <a:xfrm>
            <a:off x="838200" y="365125"/>
            <a:ext cx="4505696" cy="1325563"/>
          </a:xfrm>
        </p:spPr>
        <p:txBody>
          <a:bodyPr>
            <a:normAutofit fontScale="90000"/>
          </a:bodyPr>
          <a:lstStyle/>
          <a:p>
            <a:r>
              <a:rPr lang="en-US" sz="3200" b="1" dirty="0">
                <a:latin typeface="Abadi" panose="020B0604020104020204" pitchFamily="34" charset="0"/>
              </a:rPr>
              <a:t>ONCE APPLICATION HAS BEEN COMPLETED AND SUBMITTED BY THE LOCAL.</a:t>
            </a:r>
          </a:p>
        </p:txBody>
      </p:sp>
      <p:sp>
        <p:nvSpPr>
          <p:cNvPr id="3" name="Content Placeholder 2">
            <a:extLst>
              <a:ext uri="{FF2B5EF4-FFF2-40B4-BE49-F238E27FC236}">
                <a16:creationId xmlns:a16="http://schemas.microsoft.com/office/drawing/2014/main" id="{AAAB2393-52CF-4116-8D6B-8C29199DF834}"/>
              </a:ext>
            </a:extLst>
          </p:cNvPr>
          <p:cNvSpPr>
            <a:spLocks noGrp="1"/>
          </p:cNvSpPr>
          <p:nvPr>
            <p:ph idx="1"/>
          </p:nvPr>
        </p:nvSpPr>
        <p:spPr>
          <a:xfrm>
            <a:off x="838200" y="1825625"/>
            <a:ext cx="4505696" cy="4351338"/>
          </a:xfrm>
        </p:spPr>
        <p:txBody>
          <a:bodyPr>
            <a:normAutofit/>
          </a:bodyPr>
          <a:lstStyle/>
          <a:p>
            <a:endParaRPr lang="en-US" sz="1800" b="1" dirty="0">
              <a:latin typeface="Abadi" panose="020B0604020104020204" pitchFamily="34" charset="0"/>
            </a:endParaRPr>
          </a:p>
          <a:p>
            <a:pPr marL="0" indent="0">
              <a:buNone/>
            </a:pPr>
            <a:r>
              <a:rPr lang="en-US" sz="1800" b="1" dirty="0">
                <a:latin typeface="Abadi" panose="020B0604020104020204" pitchFamily="34" charset="0"/>
              </a:rPr>
              <a:t>The Local will receive a completion email with the PDF version auto filled for them to save for local records.</a:t>
            </a:r>
          </a:p>
          <a:p>
            <a:pPr marL="0" indent="0">
              <a:buNone/>
            </a:pPr>
            <a:endParaRPr lang="en-US" sz="1800" b="1" dirty="0">
              <a:latin typeface="Abadi" panose="020B0604020104020204" pitchFamily="34" charset="0"/>
            </a:endParaRPr>
          </a:p>
          <a:p>
            <a:pPr marL="0" indent="0">
              <a:buNone/>
            </a:pPr>
            <a:endParaRPr lang="en-US" sz="1800" b="1" dirty="0">
              <a:latin typeface="Abadi" panose="020B0604020104020204" pitchFamily="34" charset="0"/>
            </a:endParaRPr>
          </a:p>
          <a:p>
            <a:pPr marL="0" indent="0">
              <a:buNone/>
            </a:pPr>
            <a:r>
              <a:rPr lang="en-US" sz="1800" b="1" dirty="0">
                <a:latin typeface="Abadi" panose="020B0604020104020204" pitchFamily="34" charset="0"/>
              </a:rPr>
              <a:t>The same PDF application is routed directly to the Local’s digital folder in the per capita department to be processed on their next per capita report to the International Office.</a:t>
            </a:r>
          </a:p>
        </p:txBody>
      </p:sp>
      <p:pic>
        <p:nvPicPr>
          <p:cNvPr id="4" name="Content Placeholder 6" descr="A screenshot of a cell phone&#10;&#10;Description automatically generated">
            <a:extLst>
              <a:ext uri="{FF2B5EF4-FFF2-40B4-BE49-F238E27FC236}">
                <a16:creationId xmlns:a16="http://schemas.microsoft.com/office/drawing/2014/main" id="{71885D84-16D3-4E5C-8319-6181CE295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049" y="201881"/>
            <a:ext cx="4972488" cy="6282046"/>
          </a:xfrm>
          <a:prstGeom prst="rect">
            <a:avLst/>
          </a:prstGeom>
        </p:spPr>
      </p:pic>
    </p:spTree>
    <p:extLst>
      <p:ext uri="{BB962C8B-B14F-4D97-AF65-F5344CB8AC3E}">
        <p14:creationId xmlns:p14="http://schemas.microsoft.com/office/powerpoint/2010/main" val="67311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C4F3-BF87-4904-9F13-B0B76DB443CF}"/>
              </a:ext>
            </a:extLst>
          </p:cNvPr>
          <p:cNvSpPr>
            <a:spLocks noGrp="1"/>
          </p:cNvSpPr>
          <p:nvPr>
            <p:ph type="title"/>
          </p:nvPr>
        </p:nvSpPr>
        <p:spPr/>
        <p:txBody>
          <a:bodyPr>
            <a:normAutofit/>
          </a:bodyPr>
          <a:lstStyle/>
          <a:p>
            <a:pPr algn="ctr"/>
            <a:r>
              <a:rPr lang="en-US" sz="3200" b="1" dirty="0">
                <a:latin typeface="Abadi" panose="020B0604020104020204" pitchFamily="34" charset="0"/>
              </a:rPr>
              <a:t>WHEN YOUR LOCAL SUBMITS THE COMLETED FORM WHERE DOES IT GO??</a:t>
            </a:r>
          </a:p>
        </p:txBody>
      </p:sp>
      <p:sp>
        <p:nvSpPr>
          <p:cNvPr id="8" name="Text Placeholder 7">
            <a:extLst>
              <a:ext uri="{FF2B5EF4-FFF2-40B4-BE49-F238E27FC236}">
                <a16:creationId xmlns:a16="http://schemas.microsoft.com/office/drawing/2014/main" id="{E98B7C0A-55BD-44EA-BDE1-FF53C9E80D61}"/>
              </a:ext>
            </a:extLst>
          </p:cNvPr>
          <p:cNvSpPr>
            <a:spLocks noGrp="1"/>
          </p:cNvSpPr>
          <p:nvPr>
            <p:ph type="body" idx="1"/>
          </p:nvPr>
        </p:nvSpPr>
        <p:spPr>
          <a:xfrm>
            <a:off x="839788" y="1681163"/>
            <a:ext cx="5157787" cy="670151"/>
          </a:xfrm>
        </p:spPr>
        <p:txBody>
          <a:bodyPr>
            <a:normAutofit fontScale="92500" lnSpcReduction="10000"/>
          </a:bodyPr>
          <a:lstStyle/>
          <a:p>
            <a:pPr algn="ctr"/>
            <a:r>
              <a:rPr lang="en-US" dirty="0">
                <a:latin typeface="Abadi" panose="020B0604020104020204" pitchFamily="34" charset="0"/>
              </a:rPr>
              <a:t>Every Local Union has a Digital Folder in the Per Capita Department</a:t>
            </a:r>
          </a:p>
        </p:txBody>
      </p:sp>
      <p:sp>
        <p:nvSpPr>
          <p:cNvPr id="10" name="Text Placeholder 9">
            <a:extLst>
              <a:ext uri="{FF2B5EF4-FFF2-40B4-BE49-F238E27FC236}">
                <a16:creationId xmlns:a16="http://schemas.microsoft.com/office/drawing/2014/main" id="{B2302D54-7E14-4659-A2AD-B49D1456EA77}"/>
              </a:ext>
            </a:extLst>
          </p:cNvPr>
          <p:cNvSpPr>
            <a:spLocks noGrp="1"/>
          </p:cNvSpPr>
          <p:nvPr>
            <p:ph type="body" sz="quarter" idx="3"/>
          </p:nvPr>
        </p:nvSpPr>
        <p:spPr>
          <a:xfrm>
            <a:off x="6267471" y="1527402"/>
            <a:ext cx="5183188" cy="823912"/>
          </a:xfrm>
        </p:spPr>
        <p:txBody>
          <a:bodyPr>
            <a:normAutofit fontScale="92500" lnSpcReduction="10000"/>
          </a:bodyPr>
          <a:lstStyle/>
          <a:p>
            <a:pPr algn="ctr"/>
            <a:r>
              <a:rPr lang="en-US" dirty="0">
                <a:latin typeface="Abadi" panose="020B0604020104020204" pitchFamily="34" charset="0"/>
              </a:rPr>
              <a:t>Completed Form gets saved to Local Union’s Folder</a:t>
            </a:r>
          </a:p>
        </p:txBody>
      </p:sp>
      <p:pic>
        <p:nvPicPr>
          <p:cNvPr id="12" name="Content Placeholder 7" descr="A screenshot of a cell phone&#10;&#10;Description automatically generated">
            <a:extLst>
              <a:ext uri="{FF2B5EF4-FFF2-40B4-BE49-F238E27FC236}">
                <a16:creationId xmlns:a16="http://schemas.microsoft.com/office/drawing/2014/main" id="{6A5D6987-084B-4503-89EA-114C089001E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388" b="33229"/>
          <a:stretch/>
        </p:blipFill>
        <p:spPr>
          <a:xfrm>
            <a:off x="1235034" y="1971304"/>
            <a:ext cx="4572000" cy="4631377"/>
          </a:xfrm>
        </p:spPr>
      </p:pic>
      <p:pic>
        <p:nvPicPr>
          <p:cNvPr id="13" name="Content Placeholder 9" descr="A screenshot of a social media post&#10;&#10;Description automatically generated">
            <a:extLst>
              <a:ext uri="{FF2B5EF4-FFF2-40B4-BE49-F238E27FC236}">
                <a16:creationId xmlns:a16="http://schemas.microsoft.com/office/drawing/2014/main" id="{231DD621-9A36-4F3D-BA66-EF7F22F3F712}"/>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225" b="225"/>
          <a:stretch/>
        </p:blipFill>
        <p:spPr>
          <a:xfrm>
            <a:off x="6172200" y="2505076"/>
            <a:ext cx="6019800" cy="4501366"/>
          </a:xfrm>
        </p:spPr>
      </p:pic>
      <p:cxnSp>
        <p:nvCxnSpPr>
          <p:cNvPr id="15" name="Straight Arrow Connector 14">
            <a:extLst>
              <a:ext uri="{FF2B5EF4-FFF2-40B4-BE49-F238E27FC236}">
                <a16:creationId xmlns:a16="http://schemas.microsoft.com/office/drawing/2014/main" id="{892C4DD2-6C56-475F-BD3D-937F560B0F0B}"/>
              </a:ext>
            </a:extLst>
          </p:cNvPr>
          <p:cNvCxnSpPr>
            <a:cxnSpLocks/>
          </p:cNvCxnSpPr>
          <p:nvPr/>
        </p:nvCxnSpPr>
        <p:spPr>
          <a:xfrm flipH="1">
            <a:off x="7849590" y="4073236"/>
            <a:ext cx="641267" cy="570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679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1B4F-7EB8-46B8-A4AE-341A34894096}"/>
              </a:ext>
            </a:extLst>
          </p:cNvPr>
          <p:cNvSpPr>
            <a:spLocks noGrp="1"/>
          </p:cNvSpPr>
          <p:nvPr>
            <p:ph type="title"/>
          </p:nvPr>
        </p:nvSpPr>
        <p:spPr>
          <a:xfrm>
            <a:off x="839788" y="365126"/>
            <a:ext cx="10515600" cy="823912"/>
          </a:xfrm>
        </p:spPr>
        <p:txBody>
          <a:bodyPr>
            <a:normAutofit/>
          </a:bodyPr>
          <a:lstStyle/>
          <a:p>
            <a:pPr algn="ctr"/>
            <a:r>
              <a:rPr lang="en-US" sz="3200" b="1" dirty="0">
                <a:latin typeface="Abadi" panose="020B0604020104020204" pitchFamily="34" charset="0"/>
              </a:rPr>
              <a:t>Custom Features For Each Local Union</a:t>
            </a:r>
          </a:p>
        </p:txBody>
      </p:sp>
      <p:sp>
        <p:nvSpPr>
          <p:cNvPr id="3" name="Text Placeholder 2">
            <a:extLst>
              <a:ext uri="{FF2B5EF4-FFF2-40B4-BE49-F238E27FC236}">
                <a16:creationId xmlns:a16="http://schemas.microsoft.com/office/drawing/2014/main" id="{CEB68CCA-A884-433B-9D3A-9BE1E8C00850}"/>
              </a:ext>
            </a:extLst>
          </p:cNvPr>
          <p:cNvSpPr>
            <a:spLocks noGrp="1"/>
          </p:cNvSpPr>
          <p:nvPr>
            <p:ph type="body" idx="1"/>
          </p:nvPr>
        </p:nvSpPr>
        <p:spPr>
          <a:xfrm>
            <a:off x="839789" y="1681163"/>
            <a:ext cx="2871072" cy="823912"/>
          </a:xfrm>
        </p:spPr>
        <p:txBody>
          <a:bodyPr/>
          <a:lstStyle/>
          <a:p>
            <a:endParaRPr lang="en-US" dirty="0"/>
          </a:p>
        </p:txBody>
      </p:sp>
      <p:sp>
        <p:nvSpPr>
          <p:cNvPr id="5" name="Text Placeholder 4">
            <a:extLst>
              <a:ext uri="{FF2B5EF4-FFF2-40B4-BE49-F238E27FC236}">
                <a16:creationId xmlns:a16="http://schemas.microsoft.com/office/drawing/2014/main" id="{5F1124F5-E52D-44F3-AA7E-BA258CC29243}"/>
              </a:ext>
            </a:extLst>
          </p:cNvPr>
          <p:cNvSpPr>
            <a:spLocks noGrp="1"/>
          </p:cNvSpPr>
          <p:nvPr>
            <p:ph type="body" sz="quarter" idx="3"/>
          </p:nvPr>
        </p:nvSpPr>
        <p:spPr>
          <a:xfrm>
            <a:off x="8122722" y="1823667"/>
            <a:ext cx="2995159" cy="823912"/>
          </a:xfrm>
        </p:spPr>
        <p:txBody>
          <a:bodyPr/>
          <a:lstStyle/>
          <a:p>
            <a:endParaRPr lang="en-US" dirty="0"/>
          </a:p>
        </p:txBody>
      </p:sp>
      <p:sp>
        <p:nvSpPr>
          <p:cNvPr id="6" name="Content Placeholder 5">
            <a:extLst>
              <a:ext uri="{FF2B5EF4-FFF2-40B4-BE49-F238E27FC236}">
                <a16:creationId xmlns:a16="http://schemas.microsoft.com/office/drawing/2014/main" id="{8F069C33-011B-4A3C-83E5-69B41CB31822}"/>
              </a:ext>
            </a:extLst>
          </p:cNvPr>
          <p:cNvSpPr>
            <a:spLocks noGrp="1"/>
          </p:cNvSpPr>
          <p:nvPr>
            <p:ph sz="quarter" idx="4"/>
          </p:nvPr>
        </p:nvSpPr>
        <p:spPr>
          <a:xfrm>
            <a:off x="4069279" y="1189038"/>
            <a:ext cx="3637807" cy="5000625"/>
          </a:xfrm>
        </p:spPr>
        <p:txBody>
          <a:bodyPr/>
          <a:lstStyle/>
          <a:p>
            <a:pPr>
              <a:buFontTx/>
              <a:buChar char="-"/>
            </a:pPr>
            <a:r>
              <a:rPr lang="en-US" sz="1800" b="1" dirty="0">
                <a:latin typeface="Abadi" panose="020B0604020104020204" pitchFamily="34" charset="0"/>
              </a:rPr>
              <a:t>When USA Local Unions request to use the digital application and is setup for use, the local will have the ability to include the standard updated local dues deduction authorization (Form 66) included to any specific or to all “Industry Where Employed” options on the application platform</a:t>
            </a:r>
          </a:p>
          <a:p>
            <a:pPr>
              <a:buFontTx/>
              <a:buChar char="-"/>
            </a:pPr>
            <a:endParaRPr lang="en-US" sz="1800" b="1" dirty="0">
              <a:latin typeface="Abadi" panose="020B0604020104020204" pitchFamily="34" charset="0"/>
            </a:endParaRPr>
          </a:p>
          <a:p>
            <a:pPr>
              <a:buFontTx/>
              <a:buChar char="-"/>
            </a:pPr>
            <a:r>
              <a:rPr lang="en-US" sz="1800" b="1" dirty="0">
                <a:latin typeface="Abadi" panose="020B0604020104020204" pitchFamily="34" charset="0"/>
              </a:rPr>
              <a:t>This will give the new member the ability to complete the dues deduction authorization form along with the membership application at the same time</a:t>
            </a:r>
            <a:endParaRPr lang="en-US" dirty="0"/>
          </a:p>
        </p:txBody>
      </p:sp>
      <p:pic>
        <p:nvPicPr>
          <p:cNvPr id="7" name="Content Placeholder 6" descr="A screenshot of a cell phone&#10;&#10;Description automatically generated">
            <a:extLst>
              <a:ext uri="{FF2B5EF4-FFF2-40B4-BE49-F238E27FC236}">
                <a16:creationId xmlns:a16="http://schemas.microsoft.com/office/drawing/2014/main" id="{FF9FD9C5-6557-4207-8E37-014C8A79AE6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5163" y="1681163"/>
            <a:ext cx="3045697" cy="4508500"/>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3C927D01-C668-4848-B9C2-02B579FBD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504" y="1452350"/>
            <a:ext cx="3637807" cy="2758072"/>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95BE4CF-DC46-4D2F-9EC0-2FD575FBE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2722" y="4210422"/>
            <a:ext cx="3580589" cy="2368508"/>
          </a:xfrm>
          <a:prstGeom prst="rect">
            <a:avLst/>
          </a:prstGeom>
        </p:spPr>
      </p:pic>
    </p:spTree>
    <p:extLst>
      <p:ext uri="{BB962C8B-B14F-4D97-AF65-F5344CB8AC3E}">
        <p14:creationId xmlns:p14="http://schemas.microsoft.com/office/powerpoint/2010/main" val="883009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24D3-940B-4A43-BEE5-2F81B60F96F6}"/>
              </a:ext>
            </a:extLst>
          </p:cNvPr>
          <p:cNvSpPr>
            <a:spLocks noGrp="1"/>
          </p:cNvSpPr>
          <p:nvPr>
            <p:ph type="title"/>
          </p:nvPr>
        </p:nvSpPr>
        <p:spPr>
          <a:xfrm>
            <a:off x="839788" y="365125"/>
            <a:ext cx="10515600" cy="691779"/>
          </a:xfrm>
        </p:spPr>
        <p:txBody>
          <a:bodyPr>
            <a:normAutofit/>
          </a:bodyPr>
          <a:lstStyle/>
          <a:p>
            <a:pPr algn="ctr"/>
            <a:r>
              <a:rPr lang="en-US" sz="3200" b="1" dirty="0">
                <a:latin typeface="Abadi" panose="020B0604020104020204" pitchFamily="34" charset="0"/>
              </a:rPr>
              <a:t>Local Union Dues Deduction Authorization Form 66 Option</a:t>
            </a:r>
          </a:p>
        </p:txBody>
      </p:sp>
      <p:sp>
        <p:nvSpPr>
          <p:cNvPr id="3" name="Text Placeholder 2">
            <a:extLst>
              <a:ext uri="{FF2B5EF4-FFF2-40B4-BE49-F238E27FC236}">
                <a16:creationId xmlns:a16="http://schemas.microsoft.com/office/drawing/2014/main" id="{9CC9187D-0A58-4881-A678-28A6E19386F4}"/>
              </a:ext>
            </a:extLst>
          </p:cNvPr>
          <p:cNvSpPr>
            <a:spLocks noGrp="1"/>
          </p:cNvSpPr>
          <p:nvPr>
            <p:ph type="body" idx="1"/>
          </p:nvPr>
        </p:nvSpPr>
        <p:spPr>
          <a:xfrm>
            <a:off x="839789" y="2327563"/>
            <a:ext cx="1594654" cy="783771"/>
          </a:xfrm>
        </p:spPr>
        <p:txBody>
          <a:bodyPr>
            <a:normAutofit/>
          </a:bodyPr>
          <a:lstStyle/>
          <a:p>
            <a:endParaRPr lang="en-US" dirty="0"/>
          </a:p>
        </p:txBody>
      </p:sp>
      <p:sp>
        <p:nvSpPr>
          <p:cNvPr id="5" name="Text Placeholder 4">
            <a:extLst>
              <a:ext uri="{FF2B5EF4-FFF2-40B4-BE49-F238E27FC236}">
                <a16:creationId xmlns:a16="http://schemas.microsoft.com/office/drawing/2014/main" id="{BCFA2630-37F9-4BDA-8E39-6451F60A4A47}"/>
              </a:ext>
            </a:extLst>
          </p:cNvPr>
          <p:cNvSpPr>
            <a:spLocks noGrp="1"/>
          </p:cNvSpPr>
          <p:nvPr>
            <p:ph type="body" sz="quarter" idx="3"/>
          </p:nvPr>
        </p:nvSpPr>
        <p:spPr>
          <a:xfrm>
            <a:off x="3630881" y="2605088"/>
            <a:ext cx="1083623" cy="823912"/>
          </a:xfrm>
        </p:spPr>
        <p:txBody>
          <a:bodyPr>
            <a:normAutofit/>
          </a:bodyPr>
          <a:lstStyle/>
          <a:p>
            <a:endParaRPr lang="en-US" dirty="0"/>
          </a:p>
        </p:txBody>
      </p:sp>
      <p:sp>
        <p:nvSpPr>
          <p:cNvPr id="6" name="Content Placeholder 5">
            <a:extLst>
              <a:ext uri="{FF2B5EF4-FFF2-40B4-BE49-F238E27FC236}">
                <a16:creationId xmlns:a16="http://schemas.microsoft.com/office/drawing/2014/main" id="{AD75009A-10B1-49C3-9F34-4C26B7553B06}"/>
              </a:ext>
            </a:extLst>
          </p:cNvPr>
          <p:cNvSpPr>
            <a:spLocks noGrp="1"/>
          </p:cNvSpPr>
          <p:nvPr>
            <p:ph sz="quarter" idx="4"/>
          </p:nvPr>
        </p:nvSpPr>
        <p:spPr>
          <a:xfrm>
            <a:off x="7568906" y="1618043"/>
            <a:ext cx="3572726" cy="3857959"/>
          </a:xfrm>
        </p:spPr>
        <p:txBody>
          <a:bodyPr>
            <a:normAutofit/>
          </a:bodyPr>
          <a:lstStyle/>
          <a:p>
            <a:pPr>
              <a:buFontTx/>
              <a:buChar char="-"/>
            </a:pPr>
            <a:r>
              <a:rPr lang="en-US" sz="1800" b="1" dirty="0">
                <a:latin typeface="Abadi" panose="020B0604020104020204" pitchFamily="34" charset="0"/>
              </a:rPr>
              <a:t>When the member selects a specific Industry it will populate the dues deduction authorization form.</a:t>
            </a:r>
          </a:p>
          <a:p>
            <a:pPr>
              <a:buFontTx/>
              <a:buChar char="-"/>
            </a:pPr>
            <a:endParaRPr lang="en-US" sz="1800" b="1" dirty="0">
              <a:latin typeface="Abadi" panose="020B0604020104020204" pitchFamily="34" charset="0"/>
            </a:endParaRPr>
          </a:p>
          <a:p>
            <a:pPr>
              <a:buFontTx/>
              <a:buChar char="-"/>
            </a:pPr>
            <a:r>
              <a:rPr lang="en-US" sz="1800" b="1" dirty="0">
                <a:latin typeface="Abadi" panose="020B0604020104020204" pitchFamily="34" charset="0"/>
              </a:rPr>
              <a:t>The member will have to provide two separate signatures.  One for the application to membership and one for dues deduction authorization.</a:t>
            </a:r>
          </a:p>
        </p:txBody>
      </p:sp>
      <p:pic>
        <p:nvPicPr>
          <p:cNvPr id="7" name="Content Placeholder 6" descr="A screenshot of a cell phone&#10;&#10;Description automatically generated">
            <a:extLst>
              <a:ext uri="{FF2B5EF4-FFF2-40B4-BE49-F238E27FC236}">
                <a16:creationId xmlns:a16="http://schemas.microsoft.com/office/drawing/2014/main" id="{C448EAA8-DEC1-4FF5-B904-A8618FE8E07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640" y="1618045"/>
            <a:ext cx="2169074" cy="385796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CF1D1539-385A-49B2-8383-8C8F729629BB}"/>
              </a:ext>
            </a:extLst>
          </p:cNvPr>
          <p:cNvPicPr>
            <a:picLocks noChangeAspect="1"/>
          </p:cNvPicPr>
          <p:nvPr/>
        </p:nvPicPr>
        <p:blipFill rotWithShape="1">
          <a:blip r:embed="rId3">
            <a:extLst>
              <a:ext uri="{28A0092B-C50C-407E-A947-70E740481C1C}">
                <a14:useLocalDpi xmlns:a14="http://schemas.microsoft.com/office/drawing/2010/main" val="0"/>
              </a:ext>
            </a:extLst>
          </a:blip>
          <a:srcRect l="2474" r="2457" b="1"/>
          <a:stretch/>
        </p:blipFill>
        <p:spPr>
          <a:xfrm>
            <a:off x="3000558" y="1618044"/>
            <a:ext cx="1980590" cy="385796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22AD9D3-0716-4372-9110-472F4C11039D}"/>
              </a:ext>
            </a:extLst>
          </p:cNvPr>
          <p:cNvPicPr>
            <a:picLocks noChangeAspect="1"/>
          </p:cNvPicPr>
          <p:nvPr/>
        </p:nvPicPr>
        <p:blipFill rotWithShape="1">
          <a:blip r:embed="rId4">
            <a:extLst>
              <a:ext uri="{28A0092B-C50C-407E-A947-70E740481C1C}">
                <a14:useLocalDpi xmlns:a14="http://schemas.microsoft.com/office/drawing/2010/main" val="0"/>
              </a:ext>
            </a:extLst>
          </a:blip>
          <a:srcRect l="1687" r="3245" b="1"/>
          <a:stretch/>
        </p:blipFill>
        <p:spPr>
          <a:xfrm>
            <a:off x="5284731" y="1618044"/>
            <a:ext cx="2006717" cy="3857960"/>
          </a:xfrm>
          <a:prstGeom prst="rect">
            <a:avLst/>
          </a:prstGeom>
        </p:spPr>
      </p:pic>
    </p:spTree>
    <p:extLst>
      <p:ext uri="{BB962C8B-B14F-4D97-AF65-F5344CB8AC3E}">
        <p14:creationId xmlns:p14="http://schemas.microsoft.com/office/powerpoint/2010/main" val="1577077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6DD6-732D-4261-A29F-63B9C88D1B4A}"/>
              </a:ext>
            </a:extLst>
          </p:cNvPr>
          <p:cNvSpPr>
            <a:spLocks noGrp="1"/>
          </p:cNvSpPr>
          <p:nvPr>
            <p:ph type="title"/>
          </p:nvPr>
        </p:nvSpPr>
        <p:spPr>
          <a:xfrm>
            <a:off x="839788" y="365126"/>
            <a:ext cx="10515600" cy="715530"/>
          </a:xfrm>
        </p:spPr>
        <p:txBody>
          <a:bodyPr>
            <a:normAutofit/>
          </a:bodyPr>
          <a:lstStyle/>
          <a:p>
            <a:pPr algn="ctr"/>
            <a:r>
              <a:rPr lang="en-US" sz="3200" b="1" dirty="0">
                <a:latin typeface="Abadi" panose="020B0604020104020204" pitchFamily="34" charset="0"/>
              </a:rPr>
              <a:t>Signature Requirements</a:t>
            </a:r>
          </a:p>
        </p:txBody>
      </p:sp>
      <p:sp>
        <p:nvSpPr>
          <p:cNvPr id="3" name="Text Placeholder 2">
            <a:extLst>
              <a:ext uri="{FF2B5EF4-FFF2-40B4-BE49-F238E27FC236}">
                <a16:creationId xmlns:a16="http://schemas.microsoft.com/office/drawing/2014/main" id="{0B0FF5B0-3B90-4B0E-BC99-0CF5CBAF1FB0}"/>
              </a:ext>
            </a:extLst>
          </p:cNvPr>
          <p:cNvSpPr>
            <a:spLocks noGrp="1"/>
          </p:cNvSpPr>
          <p:nvPr>
            <p:ph type="body" idx="1"/>
          </p:nvPr>
        </p:nvSpPr>
        <p:spPr>
          <a:xfrm>
            <a:off x="1219799" y="3118077"/>
            <a:ext cx="751506" cy="823912"/>
          </a:xfrm>
        </p:spPr>
        <p:txBody>
          <a:bodyPr/>
          <a:lstStyle/>
          <a:p>
            <a:endParaRPr lang="en-US" dirty="0"/>
          </a:p>
        </p:txBody>
      </p:sp>
      <p:sp>
        <p:nvSpPr>
          <p:cNvPr id="5" name="Text Placeholder 4">
            <a:extLst>
              <a:ext uri="{FF2B5EF4-FFF2-40B4-BE49-F238E27FC236}">
                <a16:creationId xmlns:a16="http://schemas.microsoft.com/office/drawing/2014/main" id="{6DD61D53-866D-4DD6-84FB-E024885947A1}"/>
              </a:ext>
            </a:extLst>
          </p:cNvPr>
          <p:cNvSpPr>
            <a:spLocks noGrp="1"/>
          </p:cNvSpPr>
          <p:nvPr>
            <p:ph type="body" sz="quarter" idx="3"/>
          </p:nvPr>
        </p:nvSpPr>
        <p:spPr>
          <a:xfrm>
            <a:off x="9167749" y="3260581"/>
            <a:ext cx="928853" cy="823912"/>
          </a:xfrm>
        </p:spPr>
        <p:txBody>
          <a:bodyPr/>
          <a:lstStyle/>
          <a:p>
            <a:endParaRPr lang="en-US" dirty="0"/>
          </a:p>
        </p:txBody>
      </p:sp>
      <p:sp>
        <p:nvSpPr>
          <p:cNvPr id="6" name="Content Placeholder 5">
            <a:extLst>
              <a:ext uri="{FF2B5EF4-FFF2-40B4-BE49-F238E27FC236}">
                <a16:creationId xmlns:a16="http://schemas.microsoft.com/office/drawing/2014/main" id="{019EA11D-4568-466A-99ED-15870CE2395C}"/>
              </a:ext>
            </a:extLst>
          </p:cNvPr>
          <p:cNvSpPr>
            <a:spLocks noGrp="1"/>
          </p:cNvSpPr>
          <p:nvPr>
            <p:ph sz="quarter" idx="4"/>
          </p:nvPr>
        </p:nvSpPr>
        <p:spPr>
          <a:xfrm>
            <a:off x="4716005" y="2099695"/>
            <a:ext cx="3230088" cy="3684588"/>
          </a:xfrm>
        </p:spPr>
        <p:txBody>
          <a:bodyPr>
            <a:normAutofit/>
          </a:bodyPr>
          <a:lstStyle/>
          <a:p>
            <a:pPr marL="0" indent="0">
              <a:buNone/>
            </a:pPr>
            <a:r>
              <a:rPr lang="en-US" sz="1800" b="1" dirty="0">
                <a:latin typeface="Abadi" panose="020B0604020104020204" pitchFamily="34" charset="0"/>
              </a:rPr>
              <a:t> -  Two signatures are required, </a:t>
            </a:r>
          </a:p>
          <a:p>
            <a:pPr marL="0" indent="0">
              <a:buNone/>
            </a:pPr>
            <a:endParaRPr lang="en-US" sz="1800" b="1" dirty="0">
              <a:latin typeface="Abadi" panose="020B0604020104020204" pitchFamily="34" charset="0"/>
            </a:endParaRPr>
          </a:p>
          <a:p>
            <a:pPr marL="0" indent="0">
              <a:buNone/>
            </a:pPr>
            <a:r>
              <a:rPr lang="en-US" sz="1800" b="1" dirty="0">
                <a:latin typeface="Abadi" panose="020B0604020104020204" pitchFamily="34" charset="0"/>
              </a:rPr>
              <a:t>         - One for the application</a:t>
            </a:r>
          </a:p>
          <a:p>
            <a:pPr marL="0" indent="0">
              <a:buNone/>
            </a:pPr>
            <a:endParaRPr lang="en-US" sz="1800" b="1" dirty="0">
              <a:latin typeface="Abadi" panose="020B0604020104020204" pitchFamily="34" charset="0"/>
            </a:endParaRPr>
          </a:p>
          <a:p>
            <a:pPr marL="0" indent="0">
              <a:buNone/>
            </a:pPr>
            <a:r>
              <a:rPr lang="en-US" sz="1800" b="1" dirty="0">
                <a:latin typeface="Abadi" panose="020B0604020104020204" pitchFamily="34" charset="0"/>
              </a:rPr>
              <a:t>         - One for dues deduction</a:t>
            </a:r>
          </a:p>
        </p:txBody>
      </p:sp>
      <p:pic>
        <p:nvPicPr>
          <p:cNvPr id="7" name="Content Placeholder 16" descr="A screenshot of a cell phone&#10;&#10;Description automatically generated">
            <a:extLst>
              <a:ext uri="{FF2B5EF4-FFF2-40B4-BE49-F238E27FC236}">
                <a16:creationId xmlns:a16="http://schemas.microsoft.com/office/drawing/2014/main" id="{10D3AB23-73EF-4FFC-8367-0BFB8615B3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6612" y="1329419"/>
            <a:ext cx="3755963" cy="5225140"/>
          </a:xfrm>
          <a:prstGeom prst="rect">
            <a:avLst/>
          </a:prstGeom>
        </p:spPr>
      </p:pic>
      <p:pic>
        <p:nvPicPr>
          <p:cNvPr id="8" name="Content Placeholder 14" descr="A screenshot of a cell phone&#10;&#10;Description automatically generated">
            <a:extLst>
              <a:ext uri="{FF2B5EF4-FFF2-40B4-BE49-F238E27FC236}">
                <a16:creationId xmlns:a16="http://schemas.microsoft.com/office/drawing/2014/main" id="{C2634501-1CCA-4A4A-8C80-AE81B960312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7306"/>
          <a:stretch/>
        </p:blipFill>
        <p:spPr>
          <a:xfrm>
            <a:off x="8069524" y="1329419"/>
            <a:ext cx="3125301" cy="5150164"/>
          </a:xfrm>
          <a:prstGeom prst="rect">
            <a:avLst/>
          </a:prstGeom>
        </p:spPr>
      </p:pic>
    </p:spTree>
    <p:extLst>
      <p:ext uri="{BB962C8B-B14F-4D97-AF65-F5344CB8AC3E}">
        <p14:creationId xmlns:p14="http://schemas.microsoft.com/office/powerpoint/2010/main" val="3011762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3ED0-BFC7-4A76-B054-07893D813EC5}"/>
              </a:ext>
            </a:extLst>
          </p:cNvPr>
          <p:cNvSpPr>
            <a:spLocks noGrp="1"/>
          </p:cNvSpPr>
          <p:nvPr>
            <p:ph type="title"/>
          </p:nvPr>
        </p:nvSpPr>
        <p:spPr>
          <a:xfrm flipH="1">
            <a:off x="8045900" y="1681163"/>
            <a:ext cx="2843772" cy="4346184"/>
          </a:xfrm>
        </p:spPr>
        <p:txBody>
          <a:bodyPr>
            <a:normAutofit/>
          </a:bodyPr>
          <a:lstStyle/>
          <a:p>
            <a:endParaRPr lang="en-US" dirty="0"/>
          </a:p>
        </p:txBody>
      </p:sp>
      <p:sp>
        <p:nvSpPr>
          <p:cNvPr id="3" name="Text Placeholder 2">
            <a:extLst>
              <a:ext uri="{FF2B5EF4-FFF2-40B4-BE49-F238E27FC236}">
                <a16:creationId xmlns:a16="http://schemas.microsoft.com/office/drawing/2014/main" id="{6A901892-DA17-4783-A647-FBF8EE741A60}"/>
              </a:ext>
            </a:extLst>
          </p:cNvPr>
          <p:cNvSpPr>
            <a:spLocks noGrp="1"/>
          </p:cNvSpPr>
          <p:nvPr>
            <p:ph type="body" idx="1"/>
          </p:nvPr>
        </p:nvSpPr>
        <p:spPr>
          <a:xfrm>
            <a:off x="234148" y="130967"/>
            <a:ext cx="5157787" cy="1399370"/>
          </a:xfrm>
        </p:spPr>
        <p:txBody>
          <a:bodyPr>
            <a:normAutofit/>
          </a:bodyPr>
          <a:lstStyle/>
          <a:p>
            <a:pPr algn="ctr"/>
            <a:r>
              <a:rPr lang="en-US" dirty="0">
                <a:latin typeface="Abadi" panose="020B0604020104020204" pitchFamily="34" charset="0"/>
              </a:rPr>
              <a:t>A Separate Email is sent to the Local Union after Dues Deduction Authorization Form 66 is Submitted</a:t>
            </a:r>
          </a:p>
        </p:txBody>
      </p:sp>
      <p:sp>
        <p:nvSpPr>
          <p:cNvPr id="4" name="Content Placeholder 3">
            <a:extLst>
              <a:ext uri="{FF2B5EF4-FFF2-40B4-BE49-F238E27FC236}">
                <a16:creationId xmlns:a16="http://schemas.microsoft.com/office/drawing/2014/main" id="{DF631610-462D-40C7-BB05-E1E9E9B4CBFA}"/>
              </a:ext>
            </a:extLst>
          </p:cNvPr>
          <p:cNvSpPr>
            <a:spLocks noGrp="1"/>
          </p:cNvSpPr>
          <p:nvPr>
            <p:ph sz="half" idx="2"/>
          </p:nvPr>
        </p:nvSpPr>
        <p:spPr>
          <a:xfrm>
            <a:off x="234148" y="2232561"/>
            <a:ext cx="5763428" cy="3957102"/>
          </a:xfrm>
        </p:spPr>
        <p:txBody>
          <a:bodyPr>
            <a:normAutofit/>
          </a:bodyPr>
          <a:lstStyle/>
          <a:p>
            <a:pPr>
              <a:buFontTx/>
              <a:buChar char="-"/>
            </a:pPr>
            <a:r>
              <a:rPr lang="en-US" sz="1800" b="1" dirty="0">
                <a:latin typeface="Abadi" panose="020B0604020104020204" pitchFamily="34" charset="0"/>
              </a:rPr>
              <a:t>When a new member completes a membership application and completes a dues deduction authorization form the local receives two separate emails for each of the forms.</a:t>
            </a:r>
          </a:p>
          <a:p>
            <a:pPr>
              <a:buFontTx/>
              <a:buChar char="-"/>
            </a:pPr>
            <a:endParaRPr lang="en-US" sz="1800" b="1" dirty="0">
              <a:latin typeface="Abadi" panose="020B0604020104020204" pitchFamily="34" charset="0"/>
            </a:endParaRPr>
          </a:p>
          <a:p>
            <a:pPr>
              <a:buFontTx/>
              <a:buChar char="-"/>
            </a:pPr>
            <a:endParaRPr lang="en-US" sz="1800" b="1" dirty="0">
              <a:latin typeface="Abadi" panose="020B0604020104020204" pitchFamily="34" charset="0"/>
            </a:endParaRPr>
          </a:p>
          <a:p>
            <a:pPr>
              <a:buFontTx/>
              <a:buChar char="-"/>
            </a:pPr>
            <a:r>
              <a:rPr lang="en-US" sz="1800" b="1" dirty="0">
                <a:latin typeface="Abadi" panose="020B0604020104020204" pitchFamily="34" charset="0"/>
              </a:rPr>
              <a:t>The email with the dues deduction authorization form is for the local’s use to maintain and distribute to the member’s employer.  The International Office </a:t>
            </a:r>
            <a:r>
              <a:rPr lang="en-US" sz="1800" b="1" i="1" u="sng" dirty="0">
                <a:latin typeface="Abadi" panose="020B0604020104020204" pitchFamily="34" charset="0"/>
              </a:rPr>
              <a:t>Does Not</a:t>
            </a:r>
            <a:r>
              <a:rPr lang="en-US" sz="1800" b="1" dirty="0">
                <a:latin typeface="Abadi" panose="020B0604020104020204" pitchFamily="34" charset="0"/>
              </a:rPr>
              <a:t> receive a copy of this form.</a:t>
            </a:r>
          </a:p>
        </p:txBody>
      </p:sp>
      <p:sp>
        <p:nvSpPr>
          <p:cNvPr id="5" name="Text Placeholder 4">
            <a:extLst>
              <a:ext uri="{FF2B5EF4-FFF2-40B4-BE49-F238E27FC236}">
                <a16:creationId xmlns:a16="http://schemas.microsoft.com/office/drawing/2014/main" id="{7460B0C4-E8D4-42FC-B749-B41110B1A69E}"/>
              </a:ext>
            </a:extLst>
          </p:cNvPr>
          <p:cNvSpPr>
            <a:spLocks noGrp="1"/>
          </p:cNvSpPr>
          <p:nvPr>
            <p:ph type="body" sz="quarter" idx="3"/>
          </p:nvPr>
        </p:nvSpPr>
        <p:spPr>
          <a:xfrm>
            <a:off x="7754586" y="1681163"/>
            <a:ext cx="1781299" cy="823912"/>
          </a:xfrm>
        </p:spPr>
        <p:txBody>
          <a:bodyPr>
            <a:normAutofit/>
          </a:bodyPr>
          <a:lstStyle/>
          <a:p>
            <a:endParaRPr lang="en-US" dirty="0"/>
          </a:p>
        </p:txBody>
      </p:sp>
      <p:pic>
        <p:nvPicPr>
          <p:cNvPr id="7" name="Content Placeholder 5" descr="A screenshot of a social media post&#10;&#10;Description automatically generated">
            <a:extLst>
              <a:ext uri="{FF2B5EF4-FFF2-40B4-BE49-F238E27FC236}">
                <a16:creationId xmlns:a16="http://schemas.microsoft.com/office/drawing/2014/main" id="{9EE133F9-23B9-41C9-B333-24986F46D4B4}"/>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r="7767" b="-4"/>
          <a:stretch/>
        </p:blipFill>
        <p:spPr>
          <a:xfrm>
            <a:off x="6555446" y="830652"/>
            <a:ext cx="4666736" cy="5774877"/>
          </a:xfrm>
          <a:prstGeom prst="rect">
            <a:avLst/>
          </a:prstGeom>
        </p:spPr>
      </p:pic>
    </p:spTree>
    <p:extLst>
      <p:ext uri="{BB962C8B-B14F-4D97-AF65-F5344CB8AC3E}">
        <p14:creationId xmlns:p14="http://schemas.microsoft.com/office/powerpoint/2010/main" val="293967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8006A-2611-43A1-85B3-28E3298AD7DD}"/>
              </a:ext>
            </a:extLst>
          </p:cNvPr>
          <p:cNvSpPr>
            <a:spLocks noGrp="1"/>
          </p:cNvSpPr>
          <p:nvPr>
            <p:ph type="title"/>
          </p:nvPr>
        </p:nvSpPr>
        <p:spPr>
          <a:xfrm>
            <a:off x="839787" y="457200"/>
            <a:ext cx="5810393" cy="983673"/>
          </a:xfrm>
        </p:spPr>
        <p:txBody>
          <a:bodyPr/>
          <a:lstStyle/>
          <a:p>
            <a:pPr algn="ctr"/>
            <a:r>
              <a:rPr lang="en-US" b="1" dirty="0">
                <a:latin typeface="Abadi" panose="020B0604020104020204" pitchFamily="34" charset="0"/>
                <a:cs typeface="Aharoni" panose="02010803020104030203" pitchFamily="2" charset="-79"/>
              </a:rPr>
              <a:t>#1 Solution</a:t>
            </a:r>
          </a:p>
        </p:txBody>
      </p:sp>
      <p:sp>
        <p:nvSpPr>
          <p:cNvPr id="5" name="Text Placeholder 4">
            <a:extLst>
              <a:ext uri="{FF2B5EF4-FFF2-40B4-BE49-F238E27FC236}">
                <a16:creationId xmlns:a16="http://schemas.microsoft.com/office/drawing/2014/main" id="{5E87F8E7-F336-4C5C-B4EB-900D5B54057A}"/>
              </a:ext>
            </a:extLst>
          </p:cNvPr>
          <p:cNvSpPr>
            <a:spLocks noGrp="1"/>
          </p:cNvSpPr>
          <p:nvPr>
            <p:ph type="body" sz="half" idx="2"/>
          </p:nvPr>
        </p:nvSpPr>
        <p:spPr>
          <a:xfrm>
            <a:off x="511722" y="1440873"/>
            <a:ext cx="6409527" cy="4873625"/>
          </a:xfrm>
        </p:spPr>
        <p:txBody>
          <a:bodyPr/>
          <a:lstStyle/>
          <a:p>
            <a:pPr algn="ctr"/>
            <a:endParaRPr lang="en-US" dirty="0">
              <a:latin typeface="Aharoni" panose="02010803020104030203" pitchFamily="2" charset="-79"/>
              <a:cs typeface="Aharoni" panose="02010803020104030203" pitchFamily="2" charset="-79"/>
            </a:endParaRPr>
          </a:p>
          <a:p>
            <a:r>
              <a:rPr lang="en-US" sz="1800" b="1" dirty="0">
                <a:latin typeface="Abadi" panose="020B0604020104020204" pitchFamily="34" charset="0"/>
                <a:cs typeface="Aharoni" panose="02010803020104030203" pitchFamily="2" charset="-79"/>
              </a:rPr>
              <a:t>  Local Unions should make it a habit to only complete a transaction in their monthly per capita report if they know they have any and all required forms that will be needed in order for the transaction to be completed.</a:t>
            </a:r>
          </a:p>
          <a:p>
            <a:r>
              <a:rPr lang="en-US" sz="1800" b="1" dirty="0">
                <a:latin typeface="Abadi" panose="020B0604020104020204" pitchFamily="34" charset="0"/>
                <a:cs typeface="Aharoni" panose="02010803020104030203" pitchFamily="2" charset="-79"/>
              </a:rPr>
              <a:t>	i.e. – Honorary Withdrawal </a:t>
            </a:r>
          </a:p>
          <a:p>
            <a:r>
              <a:rPr lang="en-US" sz="1800" b="1" dirty="0">
                <a:latin typeface="Abadi" panose="020B0604020104020204" pitchFamily="34" charset="0"/>
                <a:cs typeface="Aharoni" panose="02010803020104030203" pitchFamily="2" charset="-79"/>
              </a:rPr>
              <a:t>                     Participating Withdrawal</a:t>
            </a:r>
          </a:p>
          <a:p>
            <a:r>
              <a:rPr lang="en-US" sz="1800" b="1" dirty="0">
                <a:latin typeface="Abadi" panose="020B0604020104020204" pitchFamily="34" charset="0"/>
                <a:cs typeface="Aharoni" panose="02010803020104030203" pitchFamily="2" charset="-79"/>
              </a:rPr>
              <a:t>                     Military Withdrawal</a:t>
            </a:r>
          </a:p>
          <a:p>
            <a:r>
              <a:rPr lang="en-US" sz="1800" b="1" dirty="0">
                <a:latin typeface="Abadi" panose="020B0604020104020204" pitchFamily="34" charset="0"/>
                <a:cs typeface="Aharoni" panose="02010803020104030203" pitchFamily="2" charset="-79"/>
              </a:rPr>
              <a:t>                     Travel Cards, etc.</a:t>
            </a:r>
          </a:p>
        </p:txBody>
      </p:sp>
      <p:pic>
        <p:nvPicPr>
          <p:cNvPr id="8" name="Content Placeholder 25" descr="ibew-fist–large-msg-122151839586 – IBEW LOCAL UNION 903">
            <a:extLst>
              <a:ext uri="{FF2B5EF4-FFF2-40B4-BE49-F238E27FC236}">
                <a16:creationId xmlns:a16="http://schemas.microsoft.com/office/drawing/2014/main" id="{2B9A1357-395C-49B1-A670-C2BA08AAA1D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51" r="789" b="-2"/>
          <a:stretch/>
        </p:blipFill>
        <p:spPr bwMode="auto">
          <a:xfrm>
            <a:off x="6921249" y="654314"/>
            <a:ext cx="4759029" cy="48736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955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7534-D151-4193-8545-ED5F446331A8}"/>
              </a:ext>
            </a:extLst>
          </p:cNvPr>
          <p:cNvSpPr>
            <a:spLocks noGrp="1"/>
          </p:cNvSpPr>
          <p:nvPr>
            <p:ph type="title"/>
          </p:nvPr>
        </p:nvSpPr>
        <p:spPr>
          <a:xfrm>
            <a:off x="839788" y="365125"/>
            <a:ext cx="10515600" cy="823913"/>
          </a:xfrm>
        </p:spPr>
        <p:txBody>
          <a:bodyPr>
            <a:normAutofit fontScale="90000"/>
          </a:bodyPr>
          <a:lstStyle/>
          <a:p>
            <a:pPr algn="ctr"/>
            <a:r>
              <a:rPr lang="en-US" sz="3200" b="1" dirty="0">
                <a:latin typeface="Abadi" panose="020B0604020104020204" pitchFamily="34" charset="0"/>
              </a:rPr>
              <a:t>Digital Membership Application Signup:</a:t>
            </a:r>
            <a:br>
              <a:rPr lang="en-US" sz="3200" b="1" dirty="0">
                <a:latin typeface="Abadi" panose="020B0604020104020204" pitchFamily="34" charset="0"/>
              </a:rPr>
            </a:br>
            <a:r>
              <a:rPr lang="en-US" sz="3200" b="1" dirty="0">
                <a:latin typeface="Abadi" panose="020B0604020104020204" pitchFamily="34" charset="0"/>
              </a:rPr>
              <a:t>Contact the Per Capita Department;</a:t>
            </a:r>
          </a:p>
        </p:txBody>
      </p:sp>
      <p:sp>
        <p:nvSpPr>
          <p:cNvPr id="3" name="Text Placeholder 2">
            <a:extLst>
              <a:ext uri="{FF2B5EF4-FFF2-40B4-BE49-F238E27FC236}">
                <a16:creationId xmlns:a16="http://schemas.microsoft.com/office/drawing/2014/main" id="{752B14F1-1B28-4D0A-B606-CDC8C42A28E9}"/>
              </a:ext>
            </a:extLst>
          </p:cNvPr>
          <p:cNvSpPr>
            <a:spLocks noGrp="1"/>
          </p:cNvSpPr>
          <p:nvPr>
            <p:ph type="body" idx="1"/>
          </p:nvPr>
        </p:nvSpPr>
        <p:spPr>
          <a:xfrm>
            <a:off x="839788" y="1681163"/>
            <a:ext cx="5157787" cy="575149"/>
          </a:xfrm>
        </p:spPr>
        <p:txBody>
          <a:bodyPr/>
          <a:lstStyle/>
          <a:p>
            <a:r>
              <a:rPr lang="en-US" dirty="0">
                <a:latin typeface="Abadi" panose="020B0604020104020204" pitchFamily="34" charset="0"/>
              </a:rPr>
              <a:t>  -  percapita@ibew.org</a:t>
            </a:r>
          </a:p>
        </p:txBody>
      </p:sp>
      <p:sp>
        <p:nvSpPr>
          <p:cNvPr id="4" name="Content Placeholder 3">
            <a:extLst>
              <a:ext uri="{FF2B5EF4-FFF2-40B4-BE49-F238E27FC236}">
                <a16:creationId xmlns:a16="http://schemas.microsoft.com/office/drawing/2014/main" id="{5A8385FD-0EC9-46EC-AC44-FD6D3E29C5CE}"/>
              </a:ext>
            </a:extLst>
          </p:cNvPr>
          <p:cNvSpPr>
            <a:spLocks noGrp="1"/>
          </p:cNvSpPr>
          <p:nvPr>
            <p:ph sz="half" idx="2"/>
          </p:nvPr>
        </p:nvSpPr>
        <p:spPr/>
        <p:txBody>
          <a:bodyPr>
            <a:normAutofit/>
          </a:bodyPr>
          <a:lstStyle/>
          <a:p>
            <a:pPr marL="0" indent="0">
              <a:buNone/>
            </a:pPr>
            <a:r>
              <a:rPr lang="en-US" sz="1800" b="1" dirty="0">
                <a:latin typeface="Abadi" panose="020B0604020104020204" pitchFamily="34" charset="0"/>
              </a:rPr>
              <a:t>  -  </a:t>
            </a:r>
            <a:r>
              <a:rPr lang="en-US" sz="2400" b="1" dirty="0">
                <a:latin typeface="Abadi" panose="020B0604020104020204" pitchFamily="34" charset="0"/>
                <a:hlinkClick r:id="rId2">
                  <a:extLst>
                    <a:ext uri="{A12FA001-AC4F-418D-AE19-62706E023703}">
                      <ahyp:hlinkClr xmlns:ahyp="http://schemas.microsoft.com/office/drawing/2018/hyperlinkcolor" val="tx"/>
                    </a:ext>
                  </a:extLst>
                </a:hlinkClick>
              </a:rPr>
              <a:t>ibewformstackforms@ibew.org</a:t>
            </a:r>
            <a:endParaRPr lang="en-US" sz="2400" b="1" dirty="0">
              <a:latin typeface="Abadi" panose="020B0604020104020204" pitchFamily="34" charset="0"/>
            </a:endParaRPr>
          </a:p>
          <a:p>
            <a:pPr marL="0" indent="0">
              <a:buNone/>
            </a:pPr>
            <a:endParaRPr lang="en-US" sz="2400" b="1" dirty="0">
              <a:latin typeface="Abadi" panose="020B0604020104020204" pitchFamily="34" charset="0"/>
            </a:endParaRPr>
          </a:p>
          <a:p>
            <a:pPr marL="0" indent="0">
              <a:buNone/>
            </a:pPr>
            <a:endParaRPr lang="en-US" sz="2400" b="1" i="1" u="sng" dirty="0">
              <a:latin typeface="Abadi" panose="020B0604020104020204" pitchFamily="34" charset="0"/>
            </a:endParaRPr>
          </a:p>
          <a:p>
            <a:pPr marL="0" indent="0">
              <a:buNone/>
            </a:pPr>
            <a:r>
              <a:rPr lang="en-US" sz="2400" b="1" i="1" u="sng" dirty="0">
                <a:latin typeface="Abadi" panose="020B0604020104020204" pitchFamily="34" charset="0"/>
              </a:rPr>
              <a:t>International Representative</a:t>
            </a:r>
          </a:p>
          <a:p>
            <a:pPr marL="0" indent="0">
              <a:buNone/>
            </a:pPr>
            <a:r>
              <a:rPr lang="en-US" sz="2400" b="1" dirty="0">
                <a:latin typeface="Abadi" panose="020B0604020104020204" pitchFamily="34" charset="0"/>
              </a:rPr>
              <a:t>Email: </a:t>
            </a:r>
            <a:r>
              <a:rPr lang="en-US" sz="2400" b="1" dirty="0">
                <a:latin typeface="Abadi" panose="020B0604020104020204" pitchFamily="34" charset="0"/>
                <a:hlinkClick r:id="rId3">
                  <a:extLst>
                    <a:ext uri="{A12FA001-AC4F-418D-AE19-62706E023703}">
                      <ahyp:hlinkClr xmlns:ahyp="http://schemas.microsoft.com/office/drawing/2018/hyperlinkcolor" val="tx"/>
                    </a:ext>
                  </a:extLst>
                </a:hlinkClick>
              </a:rPr>
              <a:t>Dave_Fenton@ibew.org</a:t>
            </a:r>
            <a:endParaRPr lang="en-US" sz="2400" b="1" dirty="0">
              <a:latin typeface="Abadi" panose="020B0604020104020204" pitchFamily="34" charset="0"/>
            </a:endParaRPr>
          </a:p>
          <a:p>
            <a:pPr marL="0" indent="0">
              <a:buNone/>
            </a:pPr>
            <a:r>
              <a:rPr lang="en-US" sz="2400" b="1" dirty="0">
                <a:latin typeface="Abadi" panose="020B0604020104020204" pitchFamily="34" charset="0"/>
              </a:rPr>
              <a:t>Phone: 202-262-4153</a:t>
            </a:r>
          </a:p>
          <a:p>
            <a:pPr marL="0" indent="0">
              <a:buNone/>
            </a:pPr>
            <a:endParaRPr lang="en-US" sz="1800" b="1" dirty="0">
              <a:latin typeface="Abadi" panose="020B0604020104020204" pitchFamily="34" charset="0"/>
            </a:endParaRPr>
          </a:p>
        </p:txBody>
      </p:sp>
      <p:sp>
        <p:nvSpPr>
          <p:cNvPr id="5" name="Text Placeholder 4">
            <a:extLst>
              <a:ext uri="{FF2B5EF4-FFF2-40B4-BE49-F238E27FC236}">
                <a16:creationId xmlns:a16="http://schemas.microsoft.com/office/drawing/2014/main" id="{48E773D0-83F6-4B82-A083-684AC24AE4BC}"/>
              </a:ext>
            </a:extLst>
          </p:cNvPr>
          <p:cNvSpPr>
            <a:spLocks noGrp="1"/>
          </p:cNvSpPr>
          <p:nvPr>
            <p:ph type="body" sz="quarter" idx="3"/>
          </p:nvPr>
        </p:nvSpPr>
        <p:spPr/>
        <p:txBody>
          <a:bodyPr/>
          <a:lstStyle/>
          <a:p>
            <a:r>
              <a:rPr lang="en-US" i="1" u="sng" dirty="0">
                <a:latin typeface="Abadi" panose="020B0604020104020204" pitchFamily="34" charset="0"/>
              </a:rPr>
              <a:t>Per Capita Director</a:t>
            </a:r>
          </a:p>
        </p:txBody>
      </p:sp>
      <p:sp>
        <p:nvSpPr>
          <p:cNvPr id="6" name="Content Placeholder 5">
            <a:extLst>
              <a:ext uri="{FF2B5EF4-FFF2-40B4-BE49-F238E27FC236}">
                <a16:creationId xmlns:a16="http://schemas.microsoft.com/office/drawing/2014/main" id="{13867AA4-2AD5-4CD0-9461-27C2DC699A3D}"/>
              </a:ext>
            </a:extLst>
          </p:cNvPr>
          <p:cNvSpPr>
            <a:spLocks noGrp="1"/>
          </p:cNvSpPr>
          <p:nvPr>
            <p:ph sz="quarter" idx="4"/>
          </p:nvPr>
        </p:nvSpPr>
        <p:spPr/>
        <p:txBody>
          <a:bodyPr>
            <a:normAutofit/>
          </a:bodyPr>
          <a:lstStyle/>
          <a:p>
            <a:pPr marL="0" indent="0">
              <a:buNone/>
            </a:pPr>
            <a:r>
              <a:rPr lang="en-US" sz="2400" b="1" dirty="0">
                <a:latin typeface="Abadi" panose="020B0604020104020204" pitchFamily="34" charset="0"/>
              </a:rPr>
              <a:t>Email: </a:t>
            </a:r>
            <a:r>
              <a:rPr lang="en-US" sz="2400" b="1" dirty="0">
                <a:latin typeface="Abadi" panose="020B0604020104020204" pitchFamily="34" charset="0"/>
                <a:hlinkClick r:id="rId4">
                  <a:extLst>
                    <a:ext uri="{A12FA001-AC4F-418D-AE19-62706E023703}">
                      <ahyp:hlinkClr xmlns:ahyp="http://schemas.microsoft.com/office/drawing/2018/hyperlinkcolor" val="tx"/>
                    </a:ext>
                  </a:extLst>
                </a:hlinkClick>
              </a:rPr>
              <a:t>Louis_Spencer@ibew.org</a:t>
            </a:r>
            <a:endParaRPr lang="en-US" sz="2400" b="1" dirty="0">
              <a:latin typeface="Abadi" panose="020B0604020104020204" pitchFamily="34" charset="0"/>
            </a:endParaRPr>
          </a:p>
          <a:p>
            <a:pPr marL="0" indent="0">
              <a:buNone/>
            </a:pPr>
            <a:r>
              <a:rPr lang="en-US" sz="2400" b="1" dirty="0">
                <a:latin typeface="Abadi" panose="020B0604020104020204" pitchFamily="34" charset="0"/>
              </a:rPr>
              <a:t>Phone: 202-718-3430</a:t>
            </a:r>
          </a:p>
          <a:p>
            <a:pPr marL="0" indent="0" algn="ctr">
              <a:buNone/>
            </a:pPr>
            <a:endParaRPr lang="en-US" sz="2400" b="1" dirty="0">
              <a:latin typeface="Abadi" panose="020B0604020104020204" pitchFamily="34" charset="0"/>
            </a:endParaRPr>
          </a:p>
          <a:p>
            <a:pPr marL="0" indent="0" algn="ctr">
              <a:buNone/>
            </a:pPr>
            <a:r>
              <a:rPr lang="en-US" sz="2400" b="1" dirty="0">
                <a:latin typeface="Abadi" panose="020B0604020104020204" pitchFamily="34" charset="0"/>
              </a:rPr>
              <a:t>Or</a:t>
            </a:r>
          </a:p>
          <a:p>
            <a:pPr marL="0" indent="0">
              <a:buNone/>
            </a:pPr>
            <a:endParaRPr lang="en-US" sz="2400" b="1" dirty="0">
              <a:latin typeface="Abadi" panose="020B0604020104020204" pitchFamily="34" charset="0"/>
            </a:endParaRPr>
          </a:p>
          <a:p>
            <a:pPr marL="0" indent="0">
              <a:buNone/>
            </a:pPr>
            <a:r>
              <a:rPr lang="en-US" sz="2400" b="1" dirty="0">
                <a:latin typeface="Abadi" panose="020B0604020104020204" pitchFamily="34" charset="0"/>
              </a:rPr>
              <a:t>Reach out to your District Office, International Representative or Organizer.</a:t>
            </a:r>
          </a:p>
        </p:txBody>
      </p:sp>
    </p:spTree>
    <p:extLst>
      <p:ext uri="{BB962C8B-B14F-4D97-AF65-F5344CB8AC3E}">
        <p14:creationId xmlns:p14="http://schemas.microsoft.com/office/powerpoint/2010/main" val="531105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bew-fist–large-msg-122151839586 – IBEW LOCAL UNION 903">
            <a:extLst>
              <a:ext uri="{FF2B5EF4-FFF2-40B4-BE49-F238E27FC236}">
                <a16:creationId xmlns:a16="http://schemas.microsoft.com/office/drawing/2014/main" id="{8F7DF427-4906-40DA-AB87-7BBEC9116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13252" y="0"/>
            <a:ext cx="5306469" cy="567323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043F28AA-BB3A-46AA-BC41-9670ED8229F3}"/>
              </a:ext>
            </a:extLst>
          </p:cNvPr>
          <p:cNvSpPr>
            <a:spLocks noGrp="1"/>
          </p:cNvSpPr>
          <p:nvPr>
            <p:ph type="ctrTitle"/>
          </p:nvPr>
        </p:nvSpPr>
        <p:spPr>
          <a:xfrm>
            <a:off x="5950038" y="897092"/>
            <a:ext cx="5834131" cy="3033445"/>
          </a:xfrm>
        </p:spPr>
        <p:txBody>
          <a:bodyPr>
            <a:noAutofit/>
          </a:bodyPr>
          <a:lstStyle/>
          <a:p>
            <a:r>
              <a:rPr lang="en-US" sz="4000" b="1" dirty="0">
                <a:latin typeface="Abadi" panose="020B0604020104020204" pitchFamily="34" charset="0"/>
              </a:rPr>
              <a:t>Pension Benefit Fund</a:t>
            </a:r>
            <a:br>
              <a:rPr lang="en-US" sz="4000" b="1" dirty="0">
                <a:latin typeface="Abadi" panose="020B0604020104020204" pitchFamily="34" charset="0"/>
              </a:rPr>
            </a:br>
            <a:r>
              <a:rPr lang="en-US" sz="4000" b="1" dirty="0">
                <a:latin typeface="Abadi" panose="020B0604020104020204" pitchFamily="34" charset="0"/>
              </a:rPr>
              <a:t>Top 5 Issues</a:t>
            </a:r>
            <a:br>
              <a:rPr lang="en-US" sz="4000" b="1" dirty="0">
                <a:latin typeface="Abadi" panose="020B0604020104020204" pitchFamily="34" charset="0"/>
              </a:rPr>
            </a:br>
            <a:r>
              <a:rPr lang="en-US" sz="4000" b="1" dirty="0">
                <a:latin typeface="Abadi" panose="020B0604020104020204" pitchFamily="34" charset="0"/>
              </a:rPr>
              <a:t>and </a:t>
            </a:r>
            <a:br>
              <a:rPr lang="en-US" sz="4000" b="1" dirty="0">
                <a:latin typeface="Abadi" panose="020B0604020104020204" pitchFamily="34" charset="0"/>
              </a:rPr>
            </a:br>
            <a:r>
              <a:rPr lang="en-US" sz="4000" b="1" dirty="0">
                <a:latin typeface="Abadi" panose="020B0604020104020204" pitchFamily="34" charset="0"/>
              </a:rPr>
              <a:t>General Information</a:t>
            </a:r>
            <a:br>
              <a:rPr lang="en-US" sz="4000" b="1" dirty="0">
                <a:latin typeface="Abadi" panose="020B0604020104020204" pitchFamily="34" charset="0"/>
              </a:rPr>
            </a:br>
            <a:br>
              <a:rPr lang="en-US" sz="4000" b="1" dirty="0">
                <a:latin typeface="Abadi" panose="020B0604020104020204" pitchFamily="34" charset="0"/>
              </a:rPr>
            </a:br>
            <a:endParaRPr lang="en-US" sz="4000" b="1" dirty="0">
              <a:latin typeface="Abadi" panose="020B0604020104020204" pitchFamily="34" charset="0"/>
            </a:endParaRPr>
          </a:p>
        </p:txBody>
      </p:sp>
      <p:sp>
        <p:nvSpPr>
          <p:cNvPr id="9" name="Subtitle 8">
            <a:extLst>
              <a:ext uri="{FF2B5EF4-FFF2-40B4-BE49-F238E27FC236}">
                <a16:creationId xmlns:a16="http://schemas.microsoft.com/office/drawing/2014/main" id="{914DFF7A-CE20-4F96-989E-61DA5F44A912}"/>
              </a:ext>
            </a:extLst>
          </p:cNvPr>
          <p:cNvSpPr>
            <a:spLocks noGrp="1"/>
          </p:cNvSpPr>
          <p:nvPr>
            <p:ph type="subTitle" idx="1"/>
          </p:nvPr>
        </p:nvSpPr>
        <p:spPr>
          <a:xfrm>
            <a:off x="5950037" y="4017469"/>
            <a:ext cx="5834131" cy="2288328"/>
          </a:xfrm>
        </p:spPr>
        <p:txBody>
          <a:bodyPr/>
          <a:lstStyle/>
          <a:p>
            <a:r>
              <a:rPr lang="en-US" b="1" dirty="0">
                <a:latin typeface="Abadi" panose="020B0604020104020204" pitchFamily="34" charset="0"/>
              </a:rPr>
              <a:t>Benefits of “A” Membership</a:t>
            </a:r>
          </a:p>
          <a:p>
            <a:pPr marL="342900" indent="-342900">
              <a:buFontTx/>
              <a:buChar char="-"/>
            </a:pPr>
            <a:r>
              <a:rPr lang="en-US" b="1" dirty="0">
                <a:latin typeface="Abadi" panose="020B0604020104020204" pitchFamily="34" charset="0"/>
              </a:rPr>
              <a:t>Access to the Pension Benefit</a:t>
            </a:r>
          </a:p>
          <a:p>
            <a:pPr marL="342900" indent="-342900">
              <a:buFontTx/>
              <a:buChar char="-"/>
            </a:pPr>
            <a:r>
              <a:rPr lang="en-US" b="1" dirty="0">
                <a:latin typeface="Abadi" panose="020B0604020104020204" pitchFamily="34" charset="0"/>
              </a:rPr>
              <a:t>Access to the Death Benefit</a:t>
            </a:r>
          </a:p>
        </p:txBody>
      </p:sp>
    </p:spTree>
    <p:extLst>
      <p:ext uri="{BB962C8B-B14F-4D97-AF65-F5344CB8AC3E}">
        <p14:creationId xmlns:p14="http://schemas.microsoft.com/office/powerpoint/2010/main" val="2769957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bew-fist–large-msg-122151839586 – IBEW LOCAL UNION 903">
            <a:extLst>
              <a:ext uri="{FF2B5EF4-FFF2-40B4-BE49-F238E27FC236}">
                <a16:creationId xmlns:a16="http://schemas.microsoft.com/office/drawing/2014/main" id="{8FBA2E86-D265-490E-9503-F13A24466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250137" y="1133250"/>
            <a:ext cx="3954187" cy="459149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9215B9F-3A7E-41C7-A564-83EDA667C74F}"/>
              </a:ext>
            </a:extLst>
          </p:cNvPr>
          <p:cNvSpPr>
            <a:spLocks noGrp="1"/>
          </p:cNvSpPr>
          <p:nvPr>
            <p:ph type="title"/>
          </p:nvPr>
        </p:nvSpPr>
        <p:spPr>
          <a:xfrm>
            <a:off x="5312122" y="0"/>
            <a:ext cx="6516710" cy="1017431"/>
          </a:xfrm>
        </p:spPr>
        <p:txBody>
          <a:bodyPr>
            <a:normAutofit/>
          </a:bodyPr>
          <a:lstStyle/>
          <a:p>
            <a:pPr algn="ctr"/>
            <a:r>
              <a:rPr lang="en-US" sz="3200" b="1" dirty="0">
                <a:latin typeface="Abadi" panose="020B0604020104020204" pitchFamily="34" charset="0"/>
              </a:rPr>
              <a:t>Pension Benefit Eligibility</a:t>
            </a:r>
          </a:p>
        </p:txBody>
      </p:sp>
      <p:sp>
        <p:nvSpPr>
          <p:cNvPr id="5" name="Text Placeholder 4">
            <a:extLst>
              <a:ext uri="{FF2B5EF4-FFF2-40B4-BE49-F238E27FC236}">
                <a16:creationId xmlns:a16="http://schemas.microsoft.com/office/drawing/2014/main" id="{CC1B0455-015F-4568-B552-BF9E375416E3}"/>
              </a:ext>
            </a:extLst>
          </p:cNvPr>
          <p:cNvSpPr>
            <a:spLocks noGrp="1"/>
          </p:cNvSpPr>
          <p:nvPr>
            <p:ph type="body" idx="1"/>
          </p:nvPr>
        </p:nvSpPr>
        <p:spPr>
          <a:xfrm>
            <a:off x="6096000" y="1249251"/>
            <a:ext cx="5732832" cy="5293217"/>
          </a:xfrm>
        </p:spPr>
        <p:txBody>
          <a:bodyPr>
            <a:normAutofit/>
          </a:bodyPr>
          <a:lstStyle/>
          <a:p>
            <a:pPr algn="ctr"/>
            <a:endParaRPr lang="en-US" b="1" dirty="0">
              <a:solidFill>
                <a:schemeClr val="tx1"/>
              </a:solidFill>
              <a:latin typeface="Abadi" panose="020B0604020104020204" pitchFamily="34" charset="0"/>
            </a:endParaRPr>
          </a:p>
          <a:p>
            <a:pPr algn="ctr"/>
            <a:r>
              <a:rPr lang="en-US" b="1" dirty="0">
                <a:solidFill>
                  <a:schemeClr val="tx1"/>
                </a:solidFill>
                <a:latin typeface="Abadi" panose="020B0604020104020204" pitchFamily="34" charset="0"/>
              </a:rPr>
              <a:t>#1 Issue</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  Signatory Employers</a:t>
            </a:r>
          </a:p>
          <a:p>
            <a:pPr marL="800100" lvl="1" indent="-342900">
              <a:buFontTx/>
              <a:buChar char="-"/>
            </a:pPr>
            <a:endParaRPr lang="en-US" b="1" dirty="0">
              <a:solidFill>
                <a:schemeClr val="tx1"/>
              </a:solidFill>
              <a:latin typeface="Abadi" panose="020B0604020104020204" pitchFamily="34" charset="0"/>
            </a:endParaRPr>
          </a:p>
          <a:p>
            <a:pPr marL="800100" lvl="1" indent="-342900">
              <a:buFontTx/>
              <a:buChar char="-"/>
            </a:pPr>
            <a:r>
              <a:rPr lang="en-US" b="1" dirty="0">
                <a:solidFill>
                  <a:schemeClr val="tx1"/>
                </a:solidFill>
                <a:latin typeface="Abadi" panose="020B0604020104020204" pitchFamily="34" charset="0"/>
              </a:rPr>
              <a:t>Ownership of business within the electrical industry.</a:t>
            </a:r>
          </a:p>
          <a:p>
            <a:pPr marL="800100" lvl="1" indent="-342900">
              <a:buFontTx/>
              <a:buChar char="-"/>
            </a:pPr>
            <a:r>
              <a:rPr lang="en-US" b="1" dirty="0">
                <a:solidFill>
                  <a:schemeClr val="tx1"/>
                </a:solidFill>
                <a:latin typeface="Abadi" panose="020B0604020104020204" pitchFamily="34" charset="0"/>
              </a:rPr>
              <a:t>Holding an active electrical contractors license</a:t>
            </a:r>
          </a:p>
        </p:txBody>
      </p:sp>
    </p:spTree>
    <p:extLst>
      <p:ext uri="{BB962C8B-B14F-4D97-AF65-F5344CB8AC3E}">
        <p14:creationId xmlns:p14="http://schemas.microsoft.com/office/powerpoint/2010/main" val="771567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F947-1B4A-4E8A-8FA9-BB4352E7A533}"/>
              </a:ext>
            </a:extLst>
          </p:cNvPr>
          <p:cNvSpPr>
            <a:spLocks noGrp="1"/>
          </p:cNvSpPr>
          <p:nvPr>
            <p:ph type="title"/>
          </p:nvPr>
        </p:nvSpPr>
        <p:spPr>
          <a:xfrm>
            <a:off x="419726" y="0"/>
            <a:ext cx="6792443" cy="1146310"/>
          </a:xfrm>
        </p:spPr>
        <p:txBody>
          <a:bodyPr>
            <a:normAutofit/>
          </a:bodyPr>
          <a:lstStyle/>
          <a:p>
            <a:pPr algn="ctr"/>
            <a:r>
              <a:rPr lang="en-US" sz="3200" b="1" dirty="0">
                <a:latin typeface="Abadi" panose="020B0604020104020204" pitchFamily="34" charset="0"/>
              </a:rPr>
              <a:t>#1 Solution</a:t>
            </a:r>
          </a:p>
        </p:txBody>
      </p:sp>
      <p:sp>
        <p:nvSpPr>
          <p:cNvPr id="3" name="Text Placeholder 2">
            <a:extLst>
              <a:ext uri="{FF2B5EF4-FFF2-40B4-BE49-F238E27FC236}">
                <a16:creationId xmlns:a16="http://schemas.microsoft.com/office/drawing/2014/main" id="{1C6BF464-C066-4424-8F5E-54D8F6727C2D}"/>
              </a:ext>
            </a:extLst>
          </p:cNvPr>
          <p:cNvSpPr>
            <a:spLocks noGrp="1"/>
          </p:cNvSpPr>
          <p:nvPr>
            <p:ph type="body" idx="1"/>
          </p:nvPr>
        </p:nvSpPr>
        <p:spPr>
          <a:xfrm>
            <a:off x="831850" y="1270661"/>
            <a:ext cx="6792443" cy="4818990"/>
          </a:xfrm>
        </p:spPr>
        <p:txBody>
          <a:bodyPr>
            <a:normAutofit lnSpcReduction="10000"/>
          </a:bodyPr>
          <a:lstStyle/>
          <a:p>
            <a:endParaRPr lang="en-US" dirty="0"/>
          </a:p>
          <a:p>
            <a:r>
              <a:rPr lang="en-US" dirty="0"/>
              <a:t>  </a:t>
            </a:r>
            <a:r>
              <a:rPr lang="en-US" dirty="0">
                <a:solidFill>
                  <a:schemeClr val="tx1"/>
                </a:solidFill>
              </a:rPr>
              <a:t>-  </a:t>
            </a:r>
            <a:r>
              <a:rPr lang="en-US" b="1" dirty="0">
                <a:solidFill>
                  <a:schemeClr val="tx1"/>
                </a:solidFill>
                <a:latin typeface="Abadi" panose="020B0604020104020204" pitchFamily="34" charset="0"/>
              </a:rPr>
              <a:t>In the event a Local Union has knowledge of an employer seeking to retire.</a:t>
            </a:r>
          </a:p>
          <a:p>
            <a:r>
              <a:rPr lang="en-US" b="1" dirty="0">
                <a:solidFill>
                  <a:schemeClr val="tx1"/>
                </a:solidFill>
                <a:latin typeface="Abadi" panose="020B0604020104020204" pitchFamily="34" charset="0"/>
              </a:rPr>
              <a:t>	-  Please request that those members receive written evidence of either the close, sale, or transfer of their business to someone else; preferably someone other than a spouse.</a:t>
            </a:r>
          </a:p>
          <a:p>
            <a:r>
              <a:rPr lang="en-US" b="1" dirty="0">
                <a:solidFill>
                  <a:schemeClr val="tx1"/>
                </a:solidFill>
                <a:latin typeface="Abadi" panose="020B0604020104020204" pitchFamily="34" charset="0"/>
              </a:rPr>
              <a:t>	  </a:t>
            </a:r>
          </a:p>
          <a:p>
            <a:r>
              <a:rPr lang="en-US" b="1" dirty="0">
                <a:solidFill>
                  <a:schemeClr val="tx1"/>
                </a:solidFill>
                <a:latin typeface="Abadi" panose="020B0604020104020204" pitchFamily="34" charset="0"/>
              </a:rPr>
              <a:t>	-  Receive documentation from a government agency related to their electrical contractors license being no longer open.</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a:t>
            </a:r>
            <a:endParaRPr lang="en-US" dirty="0"/>
          </a:p>
        </p:txBody>
      </p:sp>
      <p:pic>
        <p:nvPicPr>
          <p:cNvPr id="4" name="Picture 3" descr="ibew-fist–large-msg-122151839586 – IBEW LOCAL UNION 903">
            <a:extLst>
              <a:ext uri="{FF2B5EF4-FFF2-40B4-BE49-F238E27FC236}">
                <a16:creationId xmlns:a16="http://schemas.microsoft.com/office/drawing/2014/main" id="{2BE95DBD-3E83-4BEC-985A-12364D1A28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8093370" y="450670"/>
            <a:ext cx="3954187" cy="459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702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8D92-0382-403E-BD00-94D289916CB6}"/>
              </a:ext>
            </a:extLst>
          </p:cNvPr>
          <p:cNvSpPr>
            <a:spLocks noGrp="1"/>
          </p:cNvSpPr>
          <p:nvPr>
            <p:ph type="title"/>
          </p:nvPr>
        </p:nvSpPr>
        <p:spPr>
          <a:xfrm>
            <a:off x="428089" y="269432"/>
            <a:ext cx="6150841" cy="997836"/>
          </a:xfrm>
        </p:spPr>
        <p:txBody>
          <a:bodyPr>
            <a:normAutofit/>
          </a:bodyPr>
          <a:lstStyle/>
          <a:p>
            <a:pPr algn="ctr"/>
            <a:r>
              <a:rPr lang="en-US" sz="3200" b="1" dirty="0">
                <a:latin typeface="Abadi" panose="020B0604020104020204" pitchFamily="34" charset="0"/>
              </a:rPr>
              <a:t>#2 Issue</a:t>
            </a:r>
          </a:p>
        </p:txBody>
      </p:sp>
      <p:sp>
        <p:nvSpPr>
          <p:cNvPr id="3" name="Text Placeholder 2">
            <a:extLst>
              <a:ext uri="{FF2B5EF4-FFF2-40B4-BE49-F238E27FC236}">
                <a16:creationId xmlns:a16="http://schemas.microsoft.com/office/drawing/2014/main" id="{72620D05-B2CE-454D-AB82-71111CC7E1B1}"/>
              </a:ext>
            </a:extLst>
          </p:cNvPr>
          <p:cNvSpPr>
            <a:spLocks noGrp="1"/>
          </p:cNvSpPr>
          <p:nvPr>
            <p:ph type="body" idx="1"/>
          </p:nvPr>
        </p:nvSpPr>
        <p:spPr>
          <a:xfrm>
            <a:off x="831850" y="1377539"/>
            <a:ext cx="7457127" cy="4928258"/>
          </a:xfrm>
        </p:spPr>
        <p:txBody>
          <a:bodyPr/>
          <a:lstStyle/>
          <a:p>
            <a:endParaRPr lang="en-US" dirty="0"/>
          </a:p>
          <a:p>
            <a:endParaRPr lang="en-US" dirty="0"/>
          </a:p>
          <a:p>
            <a:r>
              <a:rPr lang="en-US" b="1" dirty="0">
                <a:solidFill>
                  <a:schemeClr val="tx1"/>
                </a:solidFill>
                <a:latin typeface="Abadi" panose="020B0604020104020204" pitchFamily="34" charset="0"/>
              </a:rPr>
              <a:t>Length of time since last engaged in the electrical industry</a:t>
            </a:r>
          </a:p>
          <a:p>
            <a:r>
              <a:rPr lang="en-US" b="1" dirty="0">
                <a:solidFill>
                  <a:schemeClr val="tx1"/>
                </a:solidFill>
                <a:latin typeface="Abadi" panose="020B0604020104020204" pitchFamily="34" charset="0"/>
              </a:rPr>
              <a:t>	</a:t>
            </a:r>
          </a:p>
          <a:p>
            <a:r>
              <a:rPr lang="en-US" b="1" dirty="0">
                <a:solidFill>
                  <a:schemeClr val="tx1"/>
                </a:solidFill>
                <a:latin typeface="Abadi" panose="020B0604020104020204" pitchFamily="34" charset="0"/>
              </a:rPr>
              <a:t>	Anything outside of 7 years the Pension Department will request a social securities earning report to confirm members aren’t working in the industry.</a:t>
            </a:r>
          </a:p>
        </p:txBody>
      </p:sp>
      <p:pic>
        <p:nvPicPr>
          <p:cNvPr id="4" name="Picture 3" descr="ibew-fist–large-msg-122151839586 – IBEW LOCAL UNION 903">
            <a:extLst>
              <a:ext uri="{FF2B5EF4-FFF2-40B4-BE49-F238E27FC236}">
                <a16:creationId xmlns:a16="http://schemas.microsoft.com/office/drawing/2014/main" id="{9922A68E-C8CF-4607-A87D-B2EE21DE7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8093370" y="450670"/>
            <a:ext cx="3954187" cy="459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12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AE64-B0AB-4CF1-9915-72A9AF835410}"/>
              </a:ext>
            </a:extLst>
          </p:cNvPr>
          <p:cNvSpPr>
            <a:spLocks noGrp="1"/>
          </p:cNvSpPr>
          <p:nvPr>
            <p:ph type="title"/>
          </p:nvPr>
        </p:nvSpPr>
        <p:spPr>
          <a:xfrm>
            <a:off x="831850" y="309094"/>
            <a:ext cx="6586381" cy="981947"/>
          </a:xfrm>
        </p:spPr>
        <p:txBody>
          <a:bodyPr>
            <a:normAutofit/>
          </a:bodyPr>
          <a:lstStyle/>
          <a:p>
            <a:pPr algn="ctr"/>
            <a:r>
              <a:rPr lang="en-US" sz="3200" b="1" dirty="0">
                <a:latin typeface="Abadi" panose="020B0604020104020204" pitchFamily="34" charset="0"/>
              </a:rPr>
              <a:t>#2 Solution</a:t>
            </a:r>
          </a:p>
        </p:txBody>
      </p:sp>
      <p:sp>
        <p:nvSpPr>
          <p:cNvPr id="3" name="Text Placeholder 2">
            <a:extLst>
              <a:ext uri="{FF2B5EF4-FFF2-40B4-BE49-F238E27FC236}">
                <a16:creationId xmlns:a16="http://schemas.microsoft.com/office/drawing/2014/main" id="{E92BCA06-5173-488C-A973-41808819A006}"/>
              </a:ext>
            </a:extLst>
          </p:cNvPr>
          <p:cNvSpPr>
            <a:spLocks noGrp="1"/>
          </p:cNvSpPr>
          <p:nvPr>
            <p:ph type="body" idx="1"/>
          </p:nvPr>
        </p:nvSpPr>
        <p:spPr>
          <a:xfrm>
            <a:off x="629392" y="1460665"/>
            <a:ext cx="7612083" cy="4868883"/>
          </a:xfrm>
        </p:spPr>
        <p:txBody>
          <a:bodyPr/>
          <a:lstStyle/>
          <a:p>
            <a:endParaRPr lang="en-US" b="1" dirty="0">
              <a:latin typeface="Abadi" panose="020B0604020104020204" pitchFamily="34" charset="0"/>
            </a:endParaRPr>
          </a:p>
          <a:p>
            <a:r>
              <a:rPr lang="en-US" b="1" dirty="0">
                <a:solidFill>
                  <a:schemeClr val="tx1"/>
                </a:solidFill>
                <a:latin typeface="Abadi" panose="020B0604020104020204" pitchFamily="34" charset="0"/>
              </a:rPr>
              <a:t>Communicate with those members who may have;</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 Retired early from your respective pension plans.</a:t>
            </a:r>
          </a:p>
          <a:p>
            <a:r>
              <a:rPr lang="en-US" b="1" dirty="0">
                <a:solidFill>
                  <a:schemeClr val="tx1"/>
                </a:solidFill>
                <a:latin typeface="Abadi" panose="020B0604020104020204" pitchFamily="34" charset="0"/>
              </a:rPr>
              <a:t>	 </a:t>
            </a:r>
          </a:p>
          <a:p>
            <a:r>
              <a:rPr lang="en-US" b="1" dirty="0">
                <a:solidFill>
                  <a:schemeClr val="tx1"/>
                </a:solidFill>
                <a:latin typeface="Abadi" panose="020B0604020104020204" pitchFamily="34" charset="0"/>
              </a:rPr>
              <a:t>	- Potentially left the construction trade but are working within a hospital/university/maintenance setting as an electrician.</a:t>
            </a:r>
          </a:p>
        </p:txBody>
      </p:sp>
      <p:pic>
        <p:nvPicPr>
          <p:cNvPr id="4" name="Picture 3" descr="ibew-fist–large-msg-122151839586 – IBEW LOCAL UNION 903">
            <a:extLst>
              <a:ext uri="{FF2B5EF4-FFF2-40B4-BE49-F238E27FC236}">
                <a16:creationId xmlns:a16="http://schemas.microsoft.com/office/drawing/2014/main" id="{B7BD89B1-9955-4BB7-83CB-75500573F9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8093370" y="309094"/>
            <a:ext cx="3954187"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73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E34B-4A40-43FB-A982-027889805725}"/>
              </a:ext>
            </a:extLst>
          </p:cNvPr>
          <p:cNvSpPr>
            <a:spLocks noGrp="1"/>
          </p:cNvSpPr>
          <p:nvPr>
            <p:ph type="title"/>
          </p:nvPr>
        </p:nvSpPr>
        <p:spPr>
          <a:xfrm>
            <a:off x="316695" y="225584"/>
            <a:ext cx="7346235" cy="1394070"/>
          </a:xfrm>
        </p:spPr>
        <p:txBody>
          <a:bodyPr>
            <a:normAutofit/>
          </a:bodyPr>
          <a:lstStyle/>
          <a:p>
            <a:pPr algn="ctr"/>
            <a:r>
              <a:rPr lang="en-US" sz="3200" b="1" dirty="0">
                <a:latin typeface="Abadi" panose="020B0604020104020204" pitchFamily="34" charset="0"/>
              </a:rPr>
              <a:t># 3 Issue</a:t>
            </a:r>
          </a:p>
        </p:txBody>
      </p:sp>
      <p:sp>
        <p:nvSpPr>
          <p:cNvPr id="3" name="Text Placeholder 2">
            <a:extLst>
              <a:ext uri="{FF2B5EF4-FFF2-40B4-BE49-F238E27FC236}">
                <a16:creationId xmlns:a16="http://schemas.microsoft.com/office/drawing/2014/main" id="{54D2892A-B1B7-44C5-9D77-A0A90CFC1E31}"/>
              </a:ext>
            </a:extLst>
          </p:cNvPr>
          <p:cNvSpPr>
            <a:spLocks noGrp="1"/>
          </p:cNvSpPr>
          <p:nvPr>
            <p:ph type="body" idx="1"/>
          </p:nvPr>
        </p:nvSpPr>
        <p:spPr>
          <a:xfrm>
            <a:off x="570016" y="1840675"/>
            <a:ext cx="7608069" cy="4417621"/>
          </a:xfrm>
        </p:spPr>
        <p:txBody>
          <a:bodyPr/>
          <a:lstStyle/>
          <a:p>
            <a:r>
              <a:rPr lang="en-US" b="1" dirty="0">
                <a:solidFill>
                  <a:schemeClr val="tx1"/>
                </a:solidFill>
                <a:latin typeface="Abadi" panose="020B0604020104020204" pitchFamily="34" charset="0"/>
              </a:rPr>
              <a:t>Article XI, Section 6 (d) – Prohibition of work.  It is a condition for admission to pension benefits, including vesting pension rights and the continuation thereof, that the member shall not perform any work of any kind coming under the I.B.E.W.’s jurisdiction either for compensation or gratis for anyone, except that a member may work as an instructor in an I.B.E.W. recognized apprenticeship, or as an electrical inspector for a government authority where electrical inspectors are not covered by an approved I.B.E.W. collective bargaining agreement.</a:t>
            </a:r>
          </a:p>
          <a:p>
            <a:endParaRPr lang="en-US" dirty="0"/>
          </a:p>
          <a:p>
            <a:endParaRPr lang="en-US" dirty="0">
              <a:solidFill>
                <a:schemeClr val="tx1"/>
              </a:solidFill>
              <a:latin typeface="Abadi" panose="020B0604020104020204" pitchFamily="34" charset="0"/>
            </a:endParaRPr>
          </a:p>
        </p:txBody>
      </p:sp>
      <p:pic>
        <p:nvPicPr>
          <p:cNvPr id="4" name="Picture 3" descr="ibew-fist–large-msg-122151839586 – IBEW LOCAL UNION 903">
            <a:extLst>
              <a:ext uri="{FF2B5EF4-FFF2-40B4-BE49-F238E27FC236}">
                <a16:creationId xmlns:a16="http://schemas.microsoft.com/office/drawing/2014/main" id="{3A099B94-31A6-494E-96FC-E07B3835D1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7984902" y="309094"/>
            <a:ext cx="4062656"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47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B562-EAF5-4C9E-96C7-F1FC4D7EEEA8}"/>
              </a:ext>
            </a:extLst>
          </p:cNvPr>
          <p:cNvSpPr>
            <a:spLocks noGrp="1"/>
          </p:cNvSpPr>
          <p:nvPr>
            <p:ph type="title"/>
          </p:nvPr>
        </p:nvSpPr>
        <p:spPr>
          <a:xfrm>
            <a:off x="831850" y="309094"/>
            <a:ext cx="7153052" cy="1059220"/>
          </a:xfrm>
        </p:spPr>
        <p:txBody>
          <a:bodyPr>
            <a:normAutofit/>
          </a:bodyPr>
          <a:lstStyle/>
          <a:p>
            <a:pPr algn="ctr"/>
            <a:r>
              <a:rPr lang="en-US" sz="3200" b="1" dirty="0">
                <a:latin typeface="Abadi" panose="020B0604020104020204" pitchFamily="34" charset="0"/>
              </a:rPr>
              <a:t># 3 Solution</a:t>
            </a:r>
          </a:p>
        </p:txBody>
      </p:sp>
      <p:sp>
        <p:nvSpPr>
          <p:cNvPr id="3" name="Text Placeholder 2">
            <a:extLst>
              <a:ext uri="{FF2B5EF4-FFF2-40B4-BE49-F238E27FC236}">
                <a16:creationId xmlns:a16="http://schemas.microsoft.com/office/drawing/2014/main" id="{113E8FEE-B89C-47C1-9356-3E6EDCA2716D}"/>
              </a:ext>
            </a:extLst>
          </p:cNvPr>
          <p:cNvSpPr>
            <a:spLocks noGrp="1"/>
          </p:cNvSpPr>
          <p:nvPr>
            <p:ph type="body" idx="1"/>
          </p:nvPr>
        </p:nvSpPr>
        <p:spPr>
          <a:xfrm>
            <a:off x="629392" y="1472541"/>
            <a:ext cx="7355510" cy="4733074"/>
          </a:xfrm>
        </p:spPr>
        <p:txBody>
          <a:bodyPr/>
          <a:lstStyle/>
          <a:p>
            <a:endParaRPr lang="en-US" b="1" dirty="0">
              <a:latin typeface="Abadi" panose="020B0604020104020204" pitchFamily="34" charset="0"/>
            </a:endParaRPr>
          </a:p>
          <a:p>
            <a:r>
              <a:rPr lang="en-US" b="1" dirty="0">
                <a:latin typeface="Abadi" panose="020B0604020104020204" pitchFamily="34" charset="0"/>
              </a:rPr>
              <a:t> </a:t>
            </a:r>
            <a:r>
              <a:rPr lang="en-US" b="1" dirty="0">
                <a:solidFill>
                  <a:schemeClr val="tx1"/>
                </a:solidFill>
                <a:latin typeface="Abadi" panose="020B0604020104020204" pitchFamily="34" charset="0"/>
              </a:rPr>
              <a:t>-  Communicate with those members that you may be aware of that are still engaged in the electrical industry.  In the event they aren’t working under your collective bargaining agreement, may not necessarily mean they are eligible for a pension benefit.  </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Again this applies to those working in universities/hospitals and maintenance settings.</a:t>
            </a:r>
            <a:endParaRPr lang="en-US" b="1" dirty="0">
              <a:latin typeface="Abadi" panose="020B0604020104020204" pitchFamily="34" charset="0"/>
            </a:endParaRPr>
          </a:p>
        </p:txBody>
      </p:sp>
      <p:pic>
        <p:nvPicPr>
          <p:cNvPr id="4" name="Picture 3" descr="ibew-fist–large-msg-122151839586 – IBEW LOCAL UNION 903">
            <a:extLst>
              <a:ext uri="{FF2B5EF4-FFF2-40B4-BE49-F238E27FC236}">
                <a16:creationId xmlns:a16="http://schemas.microsoft.com/office/drawing/2014/main" id="{3D4CEB99-1A07-49A4-833B-AF1C89C641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7984902" y="309094"/>
            <a:ext cx="4062656"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131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F75A-58EE-483A-A231-D0FFF3FB0497}"/>
              </a:ext>
            </a:extLst>
          </p:cNvPr>
          <p:cNvSpPr>
            <a:spLocks noGrp="1"/>
          </p:cNvSpPr>
          <p:nvPr>
            <p:ph type="title"/>
          </p:nvPr>
        </p:nvSpPr>
        <p:spPr>
          <a:xfrm>
            <a:off x="430951" y="309094"/>
            <a:ext cx="7552296" cy="814521"/>
          </a:xfrm>
        </p:spPr>
        <p:txBody>
          <a:bodyPr>
            <a:normAutofit/>
          </a:bodyPr>
          <a:lstStyle/>
          <a:p>
            <a:pPr algn="ctr"/>
            <a:r>
              <a:rPr lang="en-US" sz="3200" b="1" dirty="0">
                <a:latin typeface="Abadi" panose="020B0604020104020204" pitchFamily="34" charset="0"/>
              </a:rPr>
              <a:t>#4 Issue</a:t>
            </a:r>
          </a:p>
        </p:txBody>
      </p:sp>
      <p:sp>
        <p:nvSpPr>
          <p:cNvPr id="3" name="Text Placeholder 2">
            <a:extLst>
              <a:ext uri="{FF2B5EF4-FFF2-40B4-BE49-F238E27FC236}">
                <a16:creationId xmlns:a16="http://schemas.microsoft.com/office/drawing/2014/main" id="{5238BDE9-2FB2-411F-B30B-AF206102C872}"/>
              </a:ext>
            </a:extLst>
          </p:cNvPr>
          <p:cNvSpPr>
            <a:spLocks noGrp="1"/>
          </p:cNvSpPr>
          <p:nvPr>
            <p:ph type="body" idx="1"/>
          </p:nvPr>
        </p:nvSpPr>
        <p:spPr>
          <a:xfrm>
            <a:off x="430952" y="1356577"/>
            <a:ext cx="7466139" cy="4733074"/>
          </a:xfrm>
        </p:spPr>
        <p:txBody>
          <a:bodyPr/>
          <a:lstStyle/>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Disability applicants not having an award letter from either the Social Security Administration, Railroad Retirement Board, or similar entity.</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  Outdated disability award letter, or letter that does not identify clearly a disability onset date.</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  Applying for disability beyond 3 years after being found disabled.</a:t>
            </a:r>
          </a:p>
        </p:txBody>
      </p:sp>
      <p:pic>
        <p:nvPicPr>
          <p:cNvPr id="4" name="Picture 3" descr="ibew-fist–large-msg-122151839586 – IBEW LOCAL UNION 903">
            <a:extLst>
              <a:ext uri="{FF2B5EF4-FFF2-40B4-BE49-F238E27FC236}">
                <a16:creationId xmlns:a16="http://schemas.microsoft.com/office/drawing/2014/main" id="{E34C0A86-1106-4DC2-BD8A-95EC57DFC1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7984902" y="309094"/>
            <a:ext cx="4062656"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9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B4EE-7C39-4428-8463-781BDFCC7519}"/>
              </a:ext>
            </a:extLst>
          </p:cNvPr>
          <p:cNvSpPr>
            <a:spLocks noGrp="1"/>
          </p:cNvSpPr>
          <p:nvPr>
            <p:ph type="title"/>
          </p:nvPr>
        </p:nvSpPr>
        <p:spPr>
          <a:xfrm>
            <a:off x="349646" y="309094"/>
            <a:ext cx="7635256" cy="855332"/>
          </a:xfrm>
        </p:spPr>
        <p:txBody>
          <a:bodyPr>
            <a:normAutofit/>
          </a:bodyPr>
          <a:lstStyle/>
          <a:p>
            <a:pPr algn="ctr"/>
            <a:r>
              <a:rPr lang="en-US" sz="3200" b="1" dirty="0">
                <a:latin typeface="Abadi" panose="020B0604020104020204" pitchFamily="34" charset="0"/>
              </a:rPr>
              <a:t>#4 Solution</a:t>
            </a:r>
          </a:p>
        </p:txBody>
      </p:sp>
      <p:sp>
        <p:nvSpPr>
          <p:cNvPr id="3" name="Text Placeholder 2">
            <a:extLst>
              <a:ext uri="{FF2B5EF4-FFF2-40B4-BE49-F238E27FC236}">
                <a16:creationId xmlns:a16="http://schemas.microsoft.com/office/drawing/2014/main" id="{785C0E3F-7D18-4900-80DB-F656017805AF}"/>
              </a:ext>
            </a:extLst>
          </p:cNvPr>
          <p:cNvSpPr>
            <a:spLocks noGrp="1"/>
          </p:cNvSpPr>
          <p:nvPr>
            <p:ph type="body" idx="1"/>
          </p:nvPr>
        </p:nvSpPr>
        <p:spPr>
          <a:xfrm>
            <a:off x="349646" y="1603109"/>
            <a:ext cx="7635256" cy="4733074"/>
          </a:xfrm>
        </p:spPr>
        <p:txBody>
          <a:bodyPr/>
          <a:lstStyle/>
          <a:p>
            <a:endParaRPr lang="en-US" dirty="0"/>
          </a:p>
          <a:p>
            <a:r>
              <a:rPr lang="en-US" dirty="0"/>
              <a:t> </a:t>
            </a:r>
            <a:r>
              <a:rPr lang="en-US" b="1" dirty="0">
                <a:solidFill>
                  <a:schemeClr val="tx1"/>
                </a:solidFill>
                <a:latin typeface="Abadi" panose="020B0604020104020204" pitchFamily="34" charset="0"/>
              </a:rPr>
              <a:t>-  Again just communicating with your membership the needs of an award letter from either the Social Security Administration, Railroad Retirement Board, or similar entities.  The International Office does retain the services of a medical review officer in certain instances.</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Generally speaking it takes sometime to get through the process for Social Security, or Railroad so it’s very important to share the impact of staying current on the members dues payments.</a:t>
            </a:r>
          </a:p>
          <a:p>
            <a:endParaRPr lang="en-US" b="1" dirty="0">
              <a:solidFill>
                <a:schemeClr val="tx1"/>
              </a:solidFill>
              <a:latin typeface="Abadi" panose="020B0604020104020204" pitchFamily="34" charset="0"/>
            </a:endParaRPr>
          </a:p>
          <a:p>
            <a:endParaRPr lang="en-US" b="1" dirty="0">
              <a:solidFill>
                <a:schemeClr val="tx1"/>
              </a:solidFill>
              <a:latin typeface="Abadi" panose="020B0604020104020204" pitchFamily="34" charset="0"/>
            </a:endParaRPr>
          </a:p>
        </p:txBody>
      </p:sp>
      <p:pic>
        <p:nvPicPr>
          <p:cNvPr id="4" name="Picture 3" descr="ibew-fist–large-msg-122151839586 – IBEW LOCAL UNION 903">
            <a:extLst>
              <a:ext uri="{FF2B5EF4-FFF2-40B4-BE49-F238E27FC236}">
                <a16:creationId xmlns:a16="http://schemas.microsoft.com/office/drawing/2014/main" id="{5CAD655D-7A43-4036-979D-CA6BE231A9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7984902" y="309094"/>
            <a:ext cx="4062656"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14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8006A-2611-43A1-85B3-28E3298AD7DD}"/>
              </a:ext>
            </a:extLst>
          </p:cNvPr>
          <p:cNvSpPr>
            <a:spLocks noGrp="1"/>
          </p:cNvSpPr>
          <p:nvPr>
            <p:ph type="title"/>
          </p:nvPr>
        </p:nvSpPr>
        <p:spPr>
          <a:xfrm>
            <a:off x="839787" y="457200"/>
            <a:ext cx="5810393" cy="983673"/>
          </a:xfrm>
        </p:spPr>
        <p:txBody>
          <a:bodyPr/>
          <a:lstStyle/>
          <a:p>
            <a:pPr algn="ctr"/>
            <a:r>
              <a:rPr lang="en-US" b="1" dirty="0">
                <a:latin typeface="Abadi" panose="020B0604020104020204" pitchFamily="34" charset="0"/>
              </a:rPr>
              <a:t>#2 Issue</a:t>
            </a:r>
          </a:p>
        </p:txBody>
      </p:sp>
      <p:sp>
        <p:nvSpPr>
          <p:cNvPr id="5" name="Text Placeholder 4">
            <a:extLst>
              <a:ext uri="{FF2B5EF4-FFF2-40B4-BE49-F238E27FC236}">
                <a16:creationId xmlns:a16="http://schemas.microsoft.com/office/drawing/2014/main" id="{5E87F8E7-F336-4C5C-B4EB-900D5B54057A}"/>
              </a:ext>
            </a:extLst>
          </p:cNvPr>
          <p:cNvSpPr>
            <a:spLocks noGrp="1"/>
          </p:cNvSpPr>
          <p:nvPr>
            <p:ph type="body" sz="half" idx="2"/>
          </p:nvPr>
        </p:nvSpPr>
        <p:spPr>
          <a:xfrm>
            <a:off x="511721" y="1440873"/>
            <a:ext cx="6409527" cy="4873625"/>
          </a:xfrm>
        </p:spPr>
        <p:txBody>
          <a:bodyPr>
            <a:normAutofit/>
          </a:bodyPr>
          <a:lstStyle/>
          <a:p>
            <a:r>
              <a:rPr lang="en-US" sz="1800" b="1" dirty="0">
                <a:latin typeface="Abadi" panose="020B0604020104020204" pitchFamily="34" charset="0"/>
              </a:rPr>
              <a:t>    Mailing in Local Union Per Capita Forms</a:t>
            </a:r>
          </a:p>
          <a:p>
            <a:endParaRPr lang="en-US" sz="1800" b="1" dirty="0">
              <a:latin typeface="Abadi" panose="020B0604020104020204" pitchFamily="34" charset="0"/>
            </a:endParaRPr>
          </a:p>
          <a:p>
            <a:pPr marL="285750" indent="-285750">
              <a:buFontTx/>
              <a:buChar char="-"/>
            </a:pPr>
            <a:r>
              <a:rPr lang="en-US" sz="1800" b="1" dirty="0">
                <a:latin typeface="Abadi" panose="020B0604020104020204" pitchFamily="34" charset="0"/>
              </a:rPr>
              <a:t>Currently we still have Local Unions that submit their required forms by mail.</a:t>
            </a:r>
          </a:p>
          <a:p>
            <a:pPr marL="742950" lvl="1" indent="-285750">
              <a:buFontTx/>
              <a:buChar char="-"/>
            </a:pPr>
            <a:endParaRPr lang="en-US" sz="1800" b="1" dirty="0">
              <a:latin typeface="Abadi" panose="020B0604020104020204" pitchFamily="34" charset="0"/>
            </a:endParaRPr>
          </a:p>
          <a:p>
            <a:pPr marL="742950" lvl="1" indent="-285750">
              <a:buFontTx/>
              <a:buChar char="-"/>
            </a:pPr>
            <a:r>
              <a:rPr lang="en-US" sz="1800" b="1" dirty="0">
                <a:latin typeface="Abadi" panose="020B0604020104020204" pitchFamily="34" charset="0"/>
              </a:rPr>
              <a:t>Waiting on forms greatly slows down the efficiency of processing a Local’s per capita report.</a:t>
            </a:r>
          </a:p>
          <a:p>
            <a:pPr marL="742950" lvl="1" indent="-285750">
              <a:buFontTx/>
              <a:buChar char="-"/>
            </a:pPr>
            <a:endParaRPr lang="en-US" sz="1800" b="1" dirty="0">
              <a:latin typeface="Abadi" panose="020B0604020104020204" pitchFamily="34" charset="0"/>
            </a:endParaRPr>
          </a:p>
          <a:p>
            <a:pPr marL="742950" lvl="1" indent="-285750">
              <a:buFontTx/>
              <a:buChar char="-"/>
            </a:pPr>
            <a:r>
              <a:rPr lang="en-US" sz="1800" b="1" dirty="0">
                <a:latin typeface="Abadi" panose="020B0604020104020204" pitchFamily="34" charset="0"/>
              </a:rPr>
              <a:t>Any transaction that requires an IBEW form in order to process the transaction will be denied if the form isn’t received at the time of processing the report.</a:t>
            </a:r>
          </a:p>
          <a:p>
            <a:pPr marL="742950" lvl="1" indent="-285750">
              <a:buFontTx/>
              <a:buChar char="-"/>
            </a:pPr>
            <a:endParaRPr lang="en-US" sz="1800" b="1" dirty="0">
              <a:latin typeface="Abadi" panose="020B0604020104020204" pitchFamily="34" charset="0"/>
            </a:endParaRPr>
          </a:p>
          <a:p>
            <a:pPr marL="742950" lvl="1" indent="-285750">
              <a:buFontTx/>
              <a:buChar char="-"/>
            </a:pPr>
            <a:r>
              <a:rPr lang="en-US" sz="1800" b="1" dirty="0">
                <a:latin typeface="Abadi" panose="020B0604020104020204" pitchFamily="34" charset="0"/>
              </a:rPr>
              <a:t>Some Local’s don’t save a copy of the forms and if they are lost in the mail the Local will need to have a new form completed.</a:t>
            </a:r>
          </a:p>
        </p:txBody>
      </p:sp>
      <p:pic>
        <p:nvPicPr>
          <p:cNvPr id="8" name="Content Placeholder 25" descr="ibew-fist–large-msg-122151839586 – IBEW LOCAL UNION 903">
            <a:extLst>
              <a:ext uri="{FF2B5EF4-FFF2-40B4-BE49-F238E27FC236}">
                <a16:creationId xmlns:a16="http://schemas.microsoft.com/office/drawing/2014/main" id="{2B9A1357-395C-49B1-A670-C2BA08AAA1D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51" r="789" b="-2"/>
          <a:stretch/>
        </p:blipFill>
        <p:spPr bwMode="auto">
          <a:xfrm>
            <a:off x="6921249" y="654314"/>
            <a:ext cx="4759029" cy="48736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21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D0A2-9FEC-46BD-9A95-2962CC07CE39}"/>
              </a:ext>
            </a:extLst>
          </p:cNvPr>
          <p:cNvSpPr>
            <a:spLocks noGrp="1"/>
          </p:cNvSpPr>
          <p:nvPr>
            <p:ph type="title"/>
          </p:nvPr>
        </p:nvSpPr>
        <p:spPr>
          <a:xfrm>
            <a:off x="831850" y="309095"/>
            <a:ext cx="7153052" cy="837126"/>
          </a:xfrm>
        </p:spPr>
        <p:txBody>
          <a:bodyPr>
            <a:normAutofit/>
          </a:bodyPr>
          <a:lstStyle/>
          <a:p>
            <a:pPr algn="ctr"/>
            <a:r>
              <a:rPr lang="en-US" sz="3200" b="1" dirty="0">
                <a:latin typeface="Abadi" panose="020B0604020104020204" pitchFamily="34" charset="0"/>
              </a:rPr>
              <a:t>#5 Issue</a:t>
            </a:r>
          </a:p>
        </p:txBody>
      </p:sp>
      <p:sp>
        <p:nvSpPr>
          <p:cNvPr id="3" name="Text Placeholder 2">
            <a:extLst>
              <a:ext uri="{FF2B5EF4-FFF2-40B4-BE49-F238E27FC236}">
                <a16:creationId xmlns:a16="http://schemas.microsoft.com/office/drawing/2014/main" id="{E2C8A3E9-86AC-462B-B71C-FCF7D50BBAF5}"/>
              </a:ext>
            </a:extLst>
          </p:cNvPr>
          <p:cNvSpPr>
            <a:spLocks noGrp="1"/>
          </p:cNvSpPr>
          <p:nvPr>
            <p:ph type="body" idx="1"/>
          </p:nvPr>
        </p:nvSpPr>
        <p:spPr>
          <a:xfrm>
            <a:off x="831849" y="1356576"/>
            <a:ext cx="6780233" cy="4972971"/>
          </a:xfrm>
        </p:spPr>
        <p:txBody>
          <a:bodyPr/>
          <a:lstStyle/>
          <a:p>
            <a:endParaRPr lang="en-US" dirty="0"/>
          </a:p>
          <a:p>
            <a:pPr algn="ctr"/>
            <a:endParaRPr lang="en-US" sz="3200" b="1" dirty="0">
              <a:solidFill>
                <a:schemeClr val="tx1"/>
              </a:solidFill>
              <a:latin typeface="Abadi" panose="020B0604020104020204" pitchFamily="34" charset="0"/>
            </a:endParaRPr>
          </a:p>
          <a:p>
            <a:pPr algn="ctr"/>
            <a:endParaRPr lang="en-US" sz="3200" b="1" dirty="0">
              <a:solidFill>
                <a:schemeClr val="tx1"/>
              </a:solidFill>
              <a:latin typeface="Abadi" panose="020B0604020104020204" pitchFamily="34" charset="0"/>
            </a:endParaRPr>
          </a:p>
          <a:p>
            <a:pPr algn="ctr"/>
            <a:r>
              <a:rPr lang="en-US" sz="3200" b="1" dirty="0">
                <a:solidFill>
                  <a:schemeClr val="tx1"/>
                </a:solidFill>
                <a:latin typeface="Abadi" panose="020B0604020104020204" pitchFamily="34" charset="0"/>
              </a:rPr>
              <a:t>Completing the Pension application incorrectly </a:t>
            </a:r>
          </a:p>
        </p:txBody>
      </p:sp>
      <p:pic>
        <p:nvPicPr>
          <p:cNvPr id="4" name="Picture 3" descr="ibew-fist–large-msg-122151839586 – IBEW LOCAL UNION 903">
            <a:extLst>
              <a:ext uri="{FF2B5EF4-FFF2-40B4-BE49-F238E27FC236}">
                <a16:creationId xmlns:a16="http://schemas.microsoft.com/office/drawing/2014/main" id="{41078072-1263-465E-8F4B-47D0D1F7A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7984902" y="309094"/>
            <a:ext cx="4062656"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14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B368-6304-4BD1-B3AE-AB7AEB81B265}"/>
              </a:ext>
            </a:extLst>
          </p:cNvPr>
          <p:cNvSpPr>
            <a:spLocks noGrp="1"/>
          </p:cNvSpPr>
          <p:nvPr>
            <p:ph type="title"/>
          </p:nvPr>
        </p:nvSpPr>
        <p:spPr>
          <a:xfrm>
            <a:off x="290937" y="215789"/>
            <a:ext cx="6586381" cy="814521"/>
          </a:xfrm>
        </p:spPr>
        <p:txBody>
          <a:bodyPr>
            <a:normAutofit/>
          </a:bodyPr>
          <a:lstStyle/>
          <a:p>
            <a:pPr algn="ctr"/>
            <a:r>
              <a:rPr lang="en-US" sz="3200" b="1" dirty="0">
                <a:latin typeface="Abadi" panose="020B0604020104020204" pitchFamily="34" charset="0"/>
              </a:rPr>
              <a:t># 5 Solution</a:t>
            </a:r>
          </a:p>
        </p:txBody>
      </p:sp>
      <p:sp>
        <p:nvSpPr>
          <p:cNvPr id="3" name="Text Placeholder 2">
            <a:extLst>
              <a:ext uri="{FF2B5EF4-FFF2-40B4-BE49-F238E27FC236}">
                <a16:creationId xmlns:a16="http://schemas.microsoft.com/office/drawing/2014/main" id="{D477C485-F504-4863-8E6D-9D04BB43E20D}"/>
              </a:ext>
            </a:extLst>
          </p:cNvPr>
          <p:cNvSpPr>
            <a:spLocks noGrp="1"/>
          </p:cNvSpPr>
          <p:nvPr>
            <p:ph type="body" idx="1"/>
          </p:nvPr>
        </p:nvSpPr>
        <p:spPr>
          <a:xfrm>
            <a:off x="831850" y="1356577"/>
            <a:ext cx="7314623" cy="4733074"/>
          </a:xfrm>
        </p:spPr>
        <p:txBody>
          <a:bodyPr/>
          <a:lstStyle/>
          <a:p>
            <a:endParaRPr lang="en-US" dirty="0"/>
          </a:p>
          <a:p>
            <a:r>
              <a:rPr lang="en-US" b="1" dirty="0">
                <a:solidFill>
                  <a:schemeClr val="tx1"/>
                </a:solidFill>
                <a:latin typeface="Abadi" panose="020B0604020104020204" pitchFamily="34" charset="0"/>
              </a:rPr>
              <a:t>Review the pension application prior to submission to the Pension Department.  Look for things like;</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 Dates</a:t>
            </a:r>
          </a:p>
          <a:p>
            <a:r>
              <a:rPr lang="en-US" b="1" dirty="0">
                <a:solidFill>
                  <a:schemeClr val="tx1"/>
                </a:solidFill>
                <a:latin typeface="Abadi" panose="020B0604020104020204" pitchFamily="34" charset="0"/>
              </a:rPr>
              <a:t>	- Email addresses</a:t>
            </a:r>
          </a:p>
          <a:p>
            <a:r>
              <a:rPr lang="en-US" b="1" dirty="0">
                <a:solidFill>
                  <a:schemeClr val="tx1"/>
                </a:solidFill>
                <a:latin typeface="Abadi" panose="020B0604020104020204" pitchFamily="34" charset="0"/>
              </a:rPr>
              <a:t>	- Optional Spouse Designation</a:t>
            </a:r>
          </a:p>
        </p:txBody>
      </p:sp>
      <p:pic>
        <p:nvPicPr>
          <p:cNvPr id="4" name="Picture 3" descr="ibew-fist–large-msg-122151839586 – IBEW LOCAL UNION 903">
            <a:extLst>
              <a:ext uri="{FF2B5EF4-FFF2-40B4-BE49-F238E27FC236}">
                <a16:creationId xmlns:a16="http://schemas.microsoft.com/office/drawing/2014/main" id="{3D7DF5E7-3AFC-40E3-82BC-0DFA6DCB19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7984902" y="309094"/>
            <a:ext cx="4062656"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724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20C2-7025-4294-9476-2FA1622663C7}"/>
              </a:ext>
            </a:extLst>
          </p:cNvPr>
          <p:cNvSpPr>
            <a:spLocks noGrp="1"/>
          </p:cNvSpPr>
          <p:nvPr>
            <p:ph type="title"/>
          </p:nvPr>
        </p:nvSpPr>
        <p:spPr>
          <a:xfrm>
            <a:off x="503906" y="1037984"/>
            <a:ext cx="7153052" cy="814520"/>
          </a:xfrm>
        </p:spPr>
        <p:txBody>
          <a:bodyPr>
            <a:normAutofit/>
          </a:bodyPr>
          <a:lstStyle/>
          <a:p>
            <a:pPr algn="ctr"/>
            <a:r>
              <a:rPr lang="en-US" sz="3200" b="1" dirty="0">
                <a:latin typeface="Abadi" panose="020B0604020104020204" pitchFamily="34" charset="0"/>
              </a:rPr>
              <a:t>Pension Application Appeals</a:t>
            </a:r>
          </a:p>
        </p:txBody>
      </p:sp>
      <p:sp>
        <p:nvSpPr>
          <p:cNvPr id="3" name="Text Placeholder 2">
            <a:extLst>
              <a:ext uri="{FF2B5EF4-FFF2-40B4-BE49-F238E27FC236}">
                <a16:creationId xmlns:a16="http://schemas.microsoft.com/office/drawing/2014/main" id="{EEB9AD6C-10C5-457A-A1E0-3CF86476D7C7}"/>
              </a:ext>
            </a:extLst>
          </p:cNvPr>
          <p:cNvSpPr>
            <a:spLocks noGrp="1"/>
          </p:cNvSpPr>
          <p:nvPr>
            <p:ph type="body" idx="1"/>
          </p:nvPr>
        </p:nvSpPr>
        <p:spPr>
          <a:xfrm>
            <a:off x="403762" y="1638795"/>
            <a:ext cx="6780810" cy="4733073"/>
          </a:xfrm>
        </p:spPr>
        <p:txBody>
          <a:bodyPr/>
          <a:lstStyle/>
          <a:p>
            <a:endParaRPr lang="en-US" dirty="0"/>
          </a:p>
          <a:p>
            <a:endParaRPr lang="en-US" b="1" dirty="0">
              <a:solidFill>
                <a:schemeClr val="tx1"/>
              </a:solidFill>
              <a:latin typeface="Abadi" panose="020B0604020104020204" pitchFamily="34" charset="0"/>
            </a:endParaRPr>
          </a:p>
          <a:p>
            <a:pPr algn="ctr"/>
            <a:r>
              <a:rPr lang="en-US" b="1" dirty="0">
                <a:solidFill>
                  <a:schemeClr val="tx1"/>
                </a:solidFill>
                <a:latin typeface="Abadi" panose="020B0604020104020204" pitchFamily="34" charset="0"/>
              </a:rPr>
              <a:t>If an application is denied by the International Secretary Treasurer, the member has the right to appeal to the International Executive Council, and their appeal will be heard at the next quarterly meeting.</a:t>
            </a:r>
          </a:p>
        </p:txBody>
      </p:sp>
      <p:pic>
        <p:nvPicPr>
          <p:cNvPr id="4" name="Picture 3" descr="ibew-fist–large-msg-122151839586 – IBEW LOCAL UNION 903">
            <a:extLst>
              <a:ext uri="{FF2B5EF4-FFF2-40B4-BE49-F238E27FC236}">
                <a16:creationId xmlns:a16="http://schemas.microsoft.com/office/drawing/2014/main" id="{D7AC6145-1E68-40C7-8CD4-54116141D7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8129344" y="486131"/>
            <a:ext cx="4062656"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90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5B96-151A-4D6F-8E69-0647158317D5}"/>
              </a:ext>
            </a:extLst>
          </p:cNvPr>
          <p:cNvSpPr>
            <a:spLocks noGrp="1"/>
          </p:cNvSpPr>
          <p:nvPr>
            <p:ph type="title"/>
          </p:nvPr>
        </p:nvSpPr>
        <p:spPr>
          <a:xfrm>
            <a:off x="297460" y="400060"/>
            <a:ext cx="7932140" cy="736579"/>
          </a:xfrm>
        </p:spPr>
        <p:txBody>
          <a:bodyPr>
            <a:normAutofit/>
          </a:bodyPr>
          <a:lstStyle/>
          <a:p>
            <a:r>
              <a:rPr lang="en-US" sz="3200" b="1" dirty="0">
                <a:latin typeface="Abadi" panose="020B0604020104020204" pitchFamily="34" charset="0"/>
              </a:rPr>
              <a:t>Death Benefit Issues related to Denials</a:t>
            </a:r>
          </a:p>
        </p:txBody>
      </p:sp>
      <p:sp>
        <p:nvSpPr>
          <p:cNvPr id="3" name="Text Placeholder 2">
            <a:extLst>
              <a:ext uri="{FF2B5EF4-FFF2-40B4-BE49-F238E27FC236}">
                <a16:creationId xmlns:a16="http://schemas.microsoft.com/office/drawing/2014/main" id="{2B127FD3-38CA-4894-85EA-D57F3244D9F5}"/>
              </a:ext>
            </a:extLst>
          </p:cNvPr>
          <p:cNvSpPr>
            <a:spLocks noGrp="1"/>
          </p:cNvSpPr>
          <p:nvPr>
            <p:ph type="body" idx="1"/>
          </p:nvPr>
        </p:nvSpPr>
        <p:spPr>
          <a:xfrm>
            <a:off x="365797" y="1439705"/>
            <a:ext cx="7695210" cy="4733074"/>
          </a:xfrm>
        </p:spPr>
        <p:txBody>
          <a:bodyPr/>
          <a:lstStyle/>
          <a:p>
            <a:endParaRPr lang="en-US" dirty="0"/>
          </a:p>
          <a:p>
            <a:endParaRPr lang="en-US" dirty="0"/>
          </a:p>
          <a:p>
            <a:r>
              <a:rPr lang="en-US" sz="1800" b="1" dirty="0">
                <a:latin typeface="Abadi" panose="020B0604020104020204" pitchFamily="34" charset="0"/>
              </a:rPr>
              <a:t> </a:t>
            </a:r>
            <a:r>
              <a:rPr lang="en-US" sz="1800" b="1" dirty="0">
                <a:solidFill>
                  <a:schemeClr val="tx1"/>
                </a:solidFill>
                <a:latin typeface="Abadi" panose="020B0604020104020204" pitchFamily="34" charset="0"/>
              </a:rPr>
              <a:t>-  </a:t>
            </a:r>
            <a:r>
              <a:rPr lang="en-US" b="1" dirty="0">
                <a:solidFill>
                  <a:schemeClr val="tx1"/>
                </a:solidFill>
                <a:latin typeface="Abadi" panose="020B0604020104020204" pitchFamily="34" charset="0"/>
              </a:rPr>
              <a:t>Active “A” member did not attain 6 months of continual good standing</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  Or Active “A” member was not in good standing at the time of death, due to;</a:t>
            </a:r>
          </a:p>
          <a:p>
            <a:r>
              <a:rPr lang="en-US" b="1" dirty="0">
                <a:solidFill>
                  <a:schemeClr val="tx1"/>
                </a:solidFill>
                <a:latin typeface="Abadi" panose="020B0604020104020204" pitchFamily="34" charset="0"/>
              </a:rPr>
              <a:t>	-  Outstanding assessment “trial board”</a:t>
            </a:r>
          </a:p>
          <a:p>
            <a:r>
              <a:rPr lang="en-US" b="1" dirty="0">
                <a:solidFill>
                  <a:schemeClr val="tx1"/>
                </a:solidFill>
                <a:latin typeface="Abadi" panose="020B0604020104020204" pitchFamily="34" charset="0"/>
              </a:rPr>
              <a:t>	-  Dues in arrears “reinstatement/dropped”</a:t>
            </a:r>
          </a:p>
        </p:txBody>
      </p:sp>
      <p:pic>
        <p:nvPicPr>
          <p:cNvPr id="4" name="Picture 3" descr="ibew-fist–large-msg-122151839586 – IBEW LOCAL UNION 903">
            <a:extLst>
              <a:ext uri="{FF2B5EF4-FFF2-40B4-BE49-F238E27FC236}">
                <a16:creationId xmlns:a16="http://schemas.microsoft.com/office/drawing/2014/main" id="{BCB2B140-B460-4E44-AF56-33753137D9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8129344" y="486131"/>
            <a:ext cx="4062656"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8671-C5E3-458C-BE1C-7190B2C9C7B1}"/>
              </a:ext>
            </a:extLst>
          </p:cNvPr>
          <p:cNvSpPr>
            <a:spLocks noGrp="1"/>
          </p:cNvSpPr>
          <p:nvPr>
            <p:ph type="title"/>
          </p:nvPr>
        </p:nvSpPr>
        <p:spPr>
          <a:xfrm>
            <a:off x="285585" y="405998"/>
            <a:ext cx="7297494" cy="724704"/>
          </a:xfrm>
        </p:spPr>
        <p:txBody>
          <a:bodyPr>
            <a:normAutofit/>
          </a:bodyPr>
          <a:lstStyle/>
          <a:p>
            <a:pPr algn="ctr"/>
            <a:r>
              <a:rPr lang="en-US" sz="3200" b="1" dirty="0">
                <a:latin typeface="Abadi" panose="020B0604020104020204" pitchFamily="34" charset="0"/>
              </a:rPr>
              <a:t>Death Benefit Issues related to Delays</a:t>
            </a:r>
          </a:p>
        </p:txBody>
      </p:sp>
      <p:sp>
        <p:nvSpPr>
          <p:cNvPr id="3" name="Text Placeholder 2">
            <a:extLst>
              <a:ext uri="{FF2B5EF4-FFF2-40B4-BE49-F238E27FC236}">
                <a16:creationId xmlns:a16="http://schemas.microsoft.com/office/drawing/2014/main" id="{DA7B5850-E12E-415E-9C78-8D14DF634448}"/>
              </a:ext>
            </a:extLst>
          </p:cNvPr>
          <p:cNvSpPr>
            <a:spLocks noGrp="1"/>
          </p:cNvSpPr>
          <p:nvPr>
            <p:ph type="body" idx="1"/>
          </p:nvPr>
        </p:nvSpPr>
        <p:spPr>
          <a:xfrm>
            <a:off x="463138" y="1356577"/>
            <a:ext cx="7873340" cy="4889844"/>
          </a:xfrm>
        </p:spPr>
        <p:txBody>
          <a:bodyPr/>
          <a:lstStyle/>
          <a:p>
            <a:endParaRPr lang="en-US" dirty="0"/>
          </a:p>
          <a:p>
            <a:endParaRPr lang="en-US" dirty="0"/>
          </a:p>
          <a:p>
            <a:r>
              <a:rPr lang="en-US" b="1" dirty="0">
                <a:solidFill>
                  <a:schemeClr val="tx1"/>
                </a:solidFill>
                <a:latin typeface="Abadi" panose="020B0604020104020204" pitchFamily="34" charset="0"/>
              </a:rPr>
              <a:t>Did not receive timely notice of members passing</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Not provided with the proper forms or documents for processing, such as;</a:t>
            </a:r>
          </a:p>
          <a:p>
            <a:endParaRPr lang="en-US" b="1" dirty="0">
              <a:solidFill>
                <a:schemeClr val="tx1"/>
              </a:solidFill>
              <a:latin typeface="Abadi" panose="020B0604020104020204" pitchFamily="34" charset="0"/>
            </a:endParaRPr>
          </a:p>
          <a:p>
            <a:r>
              <a:rPr lang="en-US" b="1" dirty="0">
                <a:solidFill>
                  <a:schemeClr val="tx1"/>
                </a:solidFill>
                <a:latin typeface="Abadi" panose="020B0604020104020204" pitchFamily="34" charset="0"/>
              </a:rPr>
              <a:t>	-  Death Certificate</a:t>
            </a:r>
          </a:p>
          <a:p>
            <a:r>
              <a:rPr lang="en-US" b="1" dirty="0">
                <a:solidFill>
                  <a:schemeClr val="tx1"/>
                </a:solidFill>
                <a:latin typeface="Abadi" panose="020B0604020104020204" pitchFamily="34" charset="0"/>
              </a:rPr>
              <a:t>	-  W9 form</a:t>
            </a:r>
          </a:p>
          <a:p>
            <a:r>
              <a:rPr lang="en-US" b="1" dirty="0">
                <a:solidFill>
                  <a:schemeClr val="tx1"/>
                </a:solidFill>
                <a:latin typeface="Abadi" panose="020B0604020104020204" pitchFamily="34" charset="0"/>
              </a:rPr>
              <a:t>	-  Affidavit of Next of Kin</a:t>
            </a:r>
          </a:p>
        </p:txBody>
      </p:sp>
      <p:pic>
        <p:nvPicPr>
          <p:cNvPr id="4" name="Picture 3" descr="ibew-fist–large-msg-122151839586 – IBEW LOCAL UNION 903">
            <a:extLst>
              <a:ext uri="{FF2B5EF4-FFF2-40B4-BE49-F238E27FC236}">
                <a16:creationId xmlns:a16="http://schemas.microsoft.com/office/drawing/2014/main" id="{2E98BF08-79A6-476A-8F7D-9FA6897F5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a:stretch/>
        </p:blipFill>
        <p:spPr bwMode="auto">
          <a:xfrm>
            <a:off x="8129344" y="486131"/>
            <a:ext cx="4062656" cy="47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83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11D4-5F55-45F6-8A21-656F96AC52D2}"/>
              </a:ext>
            </a:extLst>
          </p:cNvPr>
          <p:cNvSpPr>
            <a:spLocks noGrp="1"/>
          </p:cNvSpPr>
          <p:nvPr>
            <p:ph type="title"/>
          </p:nvPr>
        </p:nvSpPr>
        <p:spPr>
          <a:xfrm>
            <a:off x="839788" y="457200"/>
            <a:ext cx="6846886" cy="614363"/>
          </a:xfrm>
        </p:spPr>
        <p:txBody>
          <a:bodyPr/>
          <a:lstStyle/>
          <a:p>
            <a:pPr algn="ctr"/>
            <a:r>
              <a:rPr lang="en-US" b="1" dirty="0">
                <a:latin typeface="Abadi" panose="020B0604020104020204" pitchFamily="34" charset="0"/>
              </a:rPr>
              <a:t>Pension Benefit Fund History</a:t>
            </a:r>
          </a:p>
        </p:txBody>
      </p:sp>
      <p:sp>
        <p:nvSpPr>
          <p:cNvPr id="4" name="Text Placeholder 3">
            <a:extLst>
              <a:ext uri="{FF2B5EF4-FFF2-40B4-BE49-F238E27FC236}">
                <a16:creationId xmlns:a16="http://schemas.microsoft.com/office/drawing/2014/main" id="{3D7F7488-E68C-442F-925C-2DADF52E4E3B}"/>
              </a:ext>
            </a:extLst>
          </p:cNvPr>
          <p:cNvSpPr>
            <a:spLocks noGrp="1"/>
          </p:cNvSpPr>
          <p:nvPr>
            <p:ph type="body" sz="half" idx="2"/>
          </p:nvPr>
        </p:nvSpPr>
        <p:spPr>
          <a:xfrm>
            <a:off x="839788" y="1185863"/>
            <a:ext cx="6911181" cy="5214937"/>
          </a:xfrm>
        </p:spPr>
        <p:txBody>
          <a:bodyPr>
            <a:normAutofit/>
          </a:bodyPr>
          <a:lstStyle/>
          <a:p>
            <a:r>
              <a:rPr lang="en-US" sz="1800" dirty="0">
                <a:latin typeface="Abadi" panose="020B0604020104020204" pitchFamily="34" charset="0"/>
              </a:rPr>
              <a:t>  - </a:t>
            </a:r>
            <a:r>
              <a:rPr lang="en-US" sz="1800" b="1" dirty="0">
                <a:latin typeface="Abadi" panose="020B0604020104020204" pitchFamily="34" charset="0"/>
              </a:rPr>
              <a:t>Electrical Workers Benefit Association (EWBA) established in 1922</a:t>
            </a:r>
          </a:p>
          <a:p>
            <a:endParaRPr lang="en-US" sz="1800" b="1" dirty="0">
              <a:latin typeface="Abadi" panose="020B0604020104020204" pitchFamily="34" charset="0"/>
            </a:endParaRPr>
          </a:p>
          <a:p>
            <a:r>
              <a:rPr lang="en-US" sz="1800" b="1" dirty="0">
                <a:latin typeface="Abadi" panose="020B0604020104020204" pitchFamily="34" charset="0"/>
              </a:rPr>
              <a:t>  - 1928 – Pension benefit authorized at the 1927 Convention; for “A” Members only.</a:t>
            </a:r>
          </a:p>
          <a:p>
            <a:endParaRPr lang="en-US" sz="1800" b="1" dirty="0">
              <a:latin typeface="Abadi" panose="020B0604020104020204" pitchFamily="34" charset="0"/>
            </a:endParaRPr>
          </a:p>
          <a:p>
            <a:r>
              <a:rPr lang="en-US" sz="1800" b="1" dirty="0">
                <a:latin typeface="Abadi" panose="020B0604020104020204" pitchFamily="34" charset="0"/>
              </a:rPr>
              <a:t>  - 1928 – 1965 – Normal Only Benefit (age 65 or older)</a:t>
            </a:r>
          </a:p>
          <a:p>
            <a:endParaRPr lang="en-US" sz="1800" b="1" dirty="0">
              <a:latin typeface="Abadi" panose="020B0604020104020204" pitchFamily="34" charset="0"/>
            </a:endParaRPr>
          </a:p>
          <a:p>
            <a:r>
              <a:rPr lang="en-US" sz="1800" b="1" dirty="0">
                <a:latin typeface="Abadi" panose="020B0604020104020204" pitchFamily="34" charset="0"/>
              </a:rPr>
              <a:t>  - 1966 – Disability and Vested Pensions options added</a:t>
            </a:r>
          </a:p>
          <a:p>
            <a:endParaRPr lang="en-US" sz="1800" b="1" dirty="0">
              <a:latin typeface="Abadi" panose="020B0604020104020204" pitchFamily="34" charset="0"/>
            </a:endParaRPr>
          </a:p>
          <a:p>
            <a:r>
              <a:rPr lang="en-US" sz="1800" b="1" dirty="0">
                <a:latin typeface="Abadi" panose="020B0604020104020204" pitchFamily="34" charset="0"/>
              </a:rPr>
              <a:t>  - 1970 – Optional Spousal Benefit added</a:t>
            </a:r>
          </a:p>
          <a:p>
            <a:endParaRPr lang="en-US" sz="1800" b="1" dirty="0">
              <a:latin typeface="Abadi" panose="020B0604020104020204" pitchFamily="34" charset="0"/>
            </a:endParaRPr>
          </a:p>
          <a:p>
            <a:r>
              <a:rPr lang="en-US" sz="1800" b="1" dirty="0">
                <a:latin typeface="Abadi" panose="020B0604020104020204" pitchFamily="34" charset="0"/>
              </a:rPr>
              <a:t>  - 1973 – Early Retirement Benefit added</a:t>
            </a:r>
          </a:p>
          <a:p>
            <a:endParaRPr lang="en-US" sz="1800" b="1" dirty="0">
              <a:latin typeface="Abadi" panose="020B0604020104020204" pitchFamily="34" charset="0"/>
            </a:endParaRPr>
          </a:p>
          <a:p>
            <a:r>
              <a:rPr lang="en-US" sz="1800" b="1" dirty="0">
                <a:latin typeface="Abadi" panose="020B0604020104020204" pitchFamily="34" charset="0"/>
              </a:rPr>
              <a:t>  - 1992 – January 1, 1992 – EWBA &amp; PBF merged</a:t>
            </a:r>
          </a:p>
          <a:p>
            <a:endParaRPr lang="en-US" sz="1800" b="1" dirty="0">
              <a:latin typeface="Abadi" panose="020B0604020104020204" pitchFamily="34" charset="0"/>
            </a:endParaRPr>
          </a:p>
          <a:p>
            <a:endParaRPr lang="en-US" sz="1800" dirty="0">
              <a:latin typeface="Abadi" panose="020B0604020104020204" pitchFamily="34" charset="0"/>
            </a:endParaRPr>
          </a:p>
        </p:txBody>
      </p:sp>
      <p:pic>
        <p:nvPicPr>
          <p:cNvPr id="5" name="Content Placeholder 25" descr="ibew-fist–large-msg-122151839586 – IBEW LOCAL UNION 903">
            <a:extLst>
              <a:ext uri="{FF2B5EF4-FFF2-40B4-BE49-F238E27FC236}">
                <a16:creationId xmlns:a16="http://schemas.microsoft.com/office/drawing/2014/main" id="{2A9C39AE-EE0C-4778-A107-B30C5597C899}"/>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686674" y="1385888"/>
            <a:ext cx="4283075" cy="350361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66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5803-903B-4C07-8A64-3424F44EC4A9}"/>
              </a:ext>
            </a:extLst>
          </p:cNvPr>
          <p:cNvSpPr>
            <a:spLocks noGrp="1"/>
          </p:cNvSpPr>
          <p:nvPr>
            <p:ph type="title"/>
          </p:nvPr>
        </p:nvSpPr>
        <p:spPr>
          <a:xfrm>
            <a:off x="839788" y="457200"/>
            <a:ext cx="6568281" cy="628650"/>
          </a:xfrm>
        </p:spPr>
        <p:txBody>
          <a:bodyPr/>
          <a:lstStyle/>
          <a:p>
            <a:pPr algn="ctr"/>
            <a:r>
              <a:rPr lang="en-US" b="1" dirty="0">
                <a:latin typeface="Abadi" panose="020B0604020104020204" pitchFamily="34" charset="0"/>
              </a:rPr>
              <a:t>Pension Benefit Fund Facts</a:t>
            </a:r>
          </a:p>
        </p:txBody>
      </p:sp>
      <p:sp>
        <p:nvSpPr>
          <p:cNvPr id="4" name="Text Placeholder 3">
            <a:extLst>
              <a:ext uri="{FF2B5EF4-FFF2-40B4-BE49-F238E27FC236}">
                <a16:creationId xmlns:a16="http://schemas.microsoft.com/office/drawing/2014/main" id="{699FE7FE-4955-410E-971A-236954FFF2CC}"/>
              </a:ext>
            </a:extLst>
          </p:cNvPr>
          <p:cNvSpPr>
            <a:spLocks noGrp="1"/>
          </p:cNvSpPr>
          <p:nvPr>
            <p:ph type="body" sz="half" idx="2"/>
          </p:nvPr>
        </p:nvSpPr>
        <p:spPr>
          <a:xfrm>
            <a:off x="839788" y="1207294"/>
            <a:ext cx="6568281" cy="5193506"/>
          </a:xfrm>
        </p:spPr>
        <p:txBody>
          <a:bodyPr>
            <a:normAutofit/>
          </a:bodyPr>
          <a:lstStyle/>
          <a:p>
            <a:r>
              <a:rPr lang="en-US" sz="1800" dirty="0">
                <a:latin typeface="Abadi" panose="020B0604020104020204" pitchFamily="34" charset="0"/>
              </a:rPr>
              <a:t>  </a:t>
            </a:r>
          </a:p>
          <a:p>
            <a:endParaRPr lang="en-US" sz="1800" dirty="0">
              <a:latin typeface="Abadi" panose="020B0604020104020204" pitchFamily="34" charset="0"/>
            </a:endParaRPr>
          </a:p>
          <a:p>
            <a:endParaRPr lang="en-US" sz="1800" dirty="0">
              <a:latin typeface="Abadi" panose="020B0604020104020204" pitchFamily="34" charset="0"/>
            </a:endParaRPr>
          </a:p>
          <a:p>
            <a:r>
              <a:rPr lang="en-US" sz="1800" dirty="0">
                <a:latin typeface="Abadi" panose="020B0604020104020204" pitchFamily="34" charset="0"/>
              </a:rPr>
              <a:t>  - </a:t>
            </a:r>
            <a:r>
              <a:rPr lang="en-US" sz="1800" b="1" dirty="0">
                <a:latin typeface="Abadi" panose="020B0604020104020204" pitchFamily="34" charset="0"/>
              </a:rPr>
              <a:t>Currently 118,381 retirees and spouses receive a monthly PBF benefit.</a:t>
            </a:r>
          </a:p>
          <a:p>
            <a:endParaRPr lang="en-US" sz="1800" b="1" dirty="0">
              <a:latin typeface="Abadi" panose="020B0604020104020204" pitchFamily="34" charset="0"/>
            </a:endParaRPr>
          </a:p>
          <a:p>
            <a:r>
              <a:rPr lang="en-US" sz="1800" b="1" dirty="0">
                <a:latin typeface="Abadi" panose="020B0604020104020204" pitchFamily="34" charset="0"/>
              </a:rPr>
              <a:t>  - 6,958 members retired during FY 2020.</a:t>
            </a:r>
          </a:p>
          <a:p>
            <a:endParaRPr lang="en-US" sz="1800" b="1" dirty="0">
              <a:latin typeface="Abadi" panose="020B0604020104020204" pitchFamily="34" charset="0"/>
            </a:endParaRPr>
          </a:p>
          <a:p>
            <a:r>
              <a:rPr lang="en-US" sz="1800" b="1" dirty="0">
                <a:latin typeface="Abadi" panose="020B0604020104020204" pitchFamily="34" charset="0"/>
              </a:rPr>
              <a:t>  - Annual pension payments for FY 2020 – over $152 Million</a:t>
            </a:r>
          </a:p>
          <a:p>
            <a:endParaRPr lang="en-US" sz="1800" b="1" dirty="0">
              <a:latin typeface="Abadi" panose="020B0604020104020204" pitchFamily="34" charset="0"/>
            </a:endParaRPr>
          </a:p>
          <a:p>
            <a:r>
              <a:rPr lang="en-US" sz="1800" b="1" dirty="0">
                <a:latin typeface="Abadi" panose="020B0604020104020204" pitchFamily="34" charset="0"/>
              </a:rPr>
              <a:t>  - PBF paid 6,472 death claims in FY 2020 – over $14.5 Million</a:t>
            </a:r>
            <a:endParaRPr lang="en-US" sz="1800" dirty="0">
              <a:latin typeface="Abadi" panose="020B0604020104020204" pitchFamily="34" charset="0"/>
            </a:endParaRPr>
          </a:p>
        </p:txBody>
      </p:sp>
      <p:pic>
        <p:nvPicPr>
          <p:cNvPr id="5" name="Content Placeholder 25" descr="ibew-fist–large-msg-122151839586 – IBEW LOCAL UNION 903">
            <a:extLst>
              <a:ext uri="{FF2B5EF4-FFF2-40B4-BE49-F238E27FC236}">
                <a16:creationId xmlns:a16="http://schemas.microsoft.com/office/drawing/2014/main" id="{719BF202-2228-46CA-86C9-7281A2295BF1}"/>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350919" y="1695053"/>
            <a:ext cx="4675982" cy="3467894"/>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494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D38C-805A-41DA-8B67-54724680EB76}"/>
              </a:ext>
            </a:extLst>
          </p:cNvPr>
          <p:cNvSpPr>
            <a:spLocks noGrp="1"/>
          </p:cNvSpPr>
          <p:nvPr>
            <p:ph type="title"/>
          </p:nvPr>
        </p:nvSpPr>
        <p:spPr>
          <a:xfrm>
            <a:off x="839788" y="457200"/>
            <a:ext cx="6675437" cy="600075"/>
          </a:xfrm>
        </p:spPr>
        <p:txBody>
          <a:bodyPr/>
          <a:lstStyle/>
          <a:p>
            <a:pPr algn="ctr"/>
            <a:r>
              <a:rPr lang="en-US" b="1" dirty="0">
                <a:latin typeface="Abadi" panose="020B0604020104020204" pitchFamily="34" charset="0"/>
              </a:rPr>
              <a:t>Article XI – Admission to Pension</a:t>
            </a:r>
          </a:p>
        </p:txBody>
      </p:sp>
      <p:sp>
        <p:nvSpPr>
          <p:cNvPr id="4" name="Text Placeholder 3">
            <a:extLst>
              <a:ext uri="{FF2B5EF4-FFF2-40B4-BE49-F238E27FC236}">
                <a16:creationId xmlns:a16="http://schemas.microsoft.com/office/drawing/2014/main" id="{19FE0492-B4FB-4CFE-AD68-294EECF51E47}"/>
              </a:ext>
            </a:extLst>
          </p:cNvPr>
          <p:cNvSpPr>
            <a:spLocks noGrp="1"/>
          </p:cNvSpPr>
          <p:nvPr>
            <p:ph type="body" sz="half" idx="2"/>
          </p:nvPr>
        </p:nvSpPr>
        <p:spPr>
          <a:xfrm>
            <a:off x="839788" y="1164431"/>
            <a:ext cx="6675437" cy="5236369"/>
          </a:xfrm>
        </p:spPr>
        <p:txBody>
          <a:bodyPr>
            <a:normAutofit/>
          </a:bodyPr>
          <a:lstStyle/>
          <a:p>
            <a:r>
              <a:rPr lang="en-US" sz="1800" b="1" dirty="0">
                <a:latin typeface="Abadi" panose="020B0604020104020204" pitchFamily="34" charset="0"/>
              </a:rPr>
              <a:t>  - PBF is a union-dues financed plan with no employer contributions whatsoever.  Thus, PBF is not subject to vesting requirements of ERISA</a:t>
            </a:r>
          </a:p>
          <a:p>
            <a:endParaRPr lang="en-US" sz="1800" b="1" dirty="0">
              <a:latin typeface="Abadi" panose="020B0604020104020204" pitchFamily="34" charset="0"/>
            </a:endParaRPr>
          </a:p>
          <a:p>
            <a:r>
              <a:rPr lang="en-US" sz="1800" b="1" dirty="0">
                <a:latin typeface="Abadi" panose="020B0604020104020204" pitchFamily="34" charset="0"/>
              </a:rPr>
              <a:t>  - Current contribution rate is $19.00 per month</a:t>
            </a:r>
          </a:p>
          <a:p>
            <a:endParaRPr lang="en-US" sz="1800" b="1" dirty="0">
              <a:latin typeface="Abadi" panose="020B0604020104020204" pitchFamily="34" charset="0"/>
            </a:endParaRPr>
          </a:p>
          <a:p>
            <a:r>
              <a:rPr lang="en-US" sz="1800" b="1" dirty="0">
                <a:latin typeface="Abadi" panose="020B0604020104020204" pitchFamily="34" charset="0"/>
              </a:rPr>
              <a:t>  - “A” members must maintain continuous good standing until the member is placed on pension</a:t>
            </a:r>
          </a:p>
          <a:p>
            <a:endParaRPr lang="en-US" sz="1800" b="1" dirty="0">
              <a:latin typeface="Abadi" panose="020B0604020104020204" pitchFamily="34" charset="0"/>
            </a:endParaRPr>
          </a:p>
          <a:p>
            <a:r>
              <a:rPr lang="en-US" sz="1800" b="1" dirty="0">
                <a:latin typeface="Abadi" panose="020B0604020104020204" pitchFamily="34" charset="0"/>
              </a:rPr>
              <a:t>  - Retired members may not work in the Electrical Industry, expect as permitted in Article XI, Section 6: - (a) Instructor for an I.B.E.W. recognized apprenticeship program. (b) an electrical inspector for a government authority where inspectors are not covered by an approved I.B.E.W. collective bargaining agreement.</a:t>
            </a:r>
          </a:p>
          <a:p>
            <a:endParaRPr lang="en-US" sz="1800" b="1" dirty="0">
              <a:latin typeface="Abadi" panose="020B0604020104020204" pitchFamily="34" charset="0"/>
            </a:endParaRPr>
          </a:p>
          <a:p>
            <a:r>
              <a:rPr lang="en-US" sz="1800" b="1" dirty="0">
                <a:latin typeface="Abadi" panose="020B0604020104020204" pitchFamily="34" charset="0"/>
              </a:rPr>
              <a:t>  - The IEC interprets “Electrical Industry” very broadly</a:t>
            </a:r>
          </a:p>
        </p:txBody>
      </p:sp>
      <p:pic>
        <p:nvPicPr>
          <p:cNvPr id="5" name="Content Placeholder 25" descr="ibew-fist–large-msg-122151839586 – IBEW LOCAL UNION 903">
            <a:extLst>
              <a:ext uri="{FF2B5EF4-FFF2-40B4-BE49-F238E27FC236}">
                <a16:creationId xmlns:a16="http://schemas.microsoft.com/office/drawing/2014/main" id="{8C460B76-10A8-4512-AE9A-1B401A1A746F}"/>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419977" y="1564481"/>
            <a:ext cx="4590257" cy="33750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915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0042-7097-4A5C-B906-90B465E199C3}"/>
              </a:ext>
            </a:extLst>
          </p:cNvPr>
          <p:cNvSpPr>
            <a:spLocks noGrp="1"/>
          </p:cNvSpPr>
          <p:nvPr>
            <p:ph type="title"/>
          </p:nvPr>
        </p:nvSpPr>
        <p:spPr>
          <a:xfrm>
            <a:off x="839788" y="457200"/>
            <a:ext cx="6739730" cy="657225"/>
          </a:xfrm>
        </p:spPr>
        <p:txBody>
          <a:bodyPr/>
          <a:lstStyle/>
          <a:p>
            <a:pPr algn="ctr"/>
            <a:r>
              <a:rPr lang="en-US" b="1" dirty="0">
                <a:latin typeface="Abadi" panose="020B0604020104020204" pitchFamily="34" charset="0"/>
              </a:rPr>
              <a:t>Pension Application Procedures</a:t>
            </a:r>
          </a:p>
        </p:txBody>
      </p:sp>
      <p:sp>
        <p:nvSpPr>
          <p:cNvPr id="4" name="Text Placeholder 3">
            <a:extLst>
              <a:ext uri="{FF2B5EF4-FFF2-40B4-BE49-F238E27FC236}">
                <a16:creationId xmlns:a16="http://schemas.microsoft.com/office/drawing/2014/main" id="{688680C6-803F-41F9-85BC-BAB51DF88FD9}"/>
              </a:ext>
            </a:extLst>
          </p:cNvPr>
          <p:cNvSpPr>
            <a:spLocks noGrp="1"/>
          </p:cNvSpPr>
          <p:nvPr>
            <p:ph type="body" sz="half" idx="2"/>
          </p:nvPr>
        </p:nvSpPr>
        <p:spPr>
          <a:xfrm>
            <a:off x="839788" y="1235870"/>
            <a:ext cx="6739730" cy="5164930"/>
          </a:xfrm>
        </p:spPr>
        <p:txBody>
          <a:bodyPr/>
          <a:lstStyle/>
          <a:p>
            <a:endParaRPr lang="en-US" dirty="0"/>
          </a:p>
          <a:p>
            <a:r>
              <a:rPr lang="en-US" sz="1800" dirty="0">
                <a:latin typeface="Abadi" panose="020B0604020104020204" pitchFamily="34" charset="0"/>
              </a:rPr>
              <a:t>  - </a:t>
            </a:r>
            <a:r>
              <a:rPr lang="en-US" sz="1800" b="1" dirty="0">
                <a:latin typeface="Abadi" panose="020B0604020104020204" pitchFamily="34" charset="0"/>
              </a:rPr>
              <a:t>Make application no more than six (6) months before retirement.</a:t>
            </a:r>
          </a:p>
          <a:p>
            <a:endParaRPr lang="en-US" sz="1800" b="1" dirty="0">
              <a:latin typeface="Abadi" panose="020B0604020104020204" pitchFamily="34" charset="0"/>
            </a:endParaRPr>
          </a:p>
          <a:p>
            <a:r>
              <a:rPr lang="en-US" sz="1800" b="1" dirty="0">
                <a:latin typeface="Abadi" panose="020B0604020104020204" pitchFamily="34" charset="0"/>
              </a:rPr>
              <a:t>  - Applications available online at Local Union Connections and </a:t>
            </a:r>
            <a:r>
              <a:rPr lang="en-US" sz="1800" b="1" dirty="0">
                <a:latin typeface="Abadi" panose="020B0604020104020204" pitchFamily="34" charset="0"/>
                <a:hlinkClick r:id="rId2"/>
              </a:rPr>
              <a:t>www.ibew.org/links</a:t>
            </a:r>
            <a:endParaRPr lang="en-US" sz="1800" b="1" dirty="0">
              <a:latin typeface="Abadi" panose="020B0604020104020204" pitchFamily="34" charset="0"/>
            </a:endParaRPr>
          </a:p>
          <a:p>
            <a:endParaRPr lang="en-US" sz="1800" b="1" dirty="0">
              <a:latin typeface="Abadi" panose="020B0604020104020204" pitchFamily="34" charset="0"/>
            </a:endParaRPr>
          </a:p>
          <a:p>
            <a:r>
              <a:rPr lang="en-US" sz="1800" b="1" dirty="0">
                <a:latin typeface="Abadi" panose="020B0604020104020204" pitchFamily="34" charset="0"/>
              </a:rPr>
              <a:t>  - Member must complete entire application, including direct deposit form, or application will not be processed</a:t>
            </a:r>
          </a:p>
          <a:p>
            <a:endParaRPr lang="en-US" sz="1800" b="1" dirty="0">
              <a:latin typeface="Abadi" panose="020B0604020104020204" pitchFamily="34" charset="0"/>
            </a:endParaRPr>
          </a:p>
          <a:p>
            <a:r>
              <a:rPr lang="en-US" sz="1800" b="1" dirty="0">
                <a:latin typeface="Abadi" panose="020B0604020104020204" pitchFamily="34" charset="0"/>
              </a:rPr>
              <a:t>  - Local Union must approve application and provide signatures including Local Union seal before sending application and required documents to the IBEW Pension and Reciprocity Department </a:t>
            </a:r>
            <a:endParaRPr lang="en-US" sz="1800" dirty="0">
              <a:latin typeface="Abadi" panose="020B0604020104020204" pitchFamily="34" charset="0"/>
            </a:endParaRPr>
          </a:p>
        </p:txBody>
      </p:sp>
      <p:pic>
        <p:nvPicPr>
          <p:cNvPr id="5" name="Content Placeholder 25" descr="ibew-fist–large-msg-122151839586 – IBEW LOCAL UNION 903">
            <a:extLst>
              <a:ext uri="{FF2B5EF4-FFF2-40B4-BE49-F238E27FC236}">
                <a16:creationId xmlns:a16="http://schemas.microsoft.com/office/drawing/2014/main" id="{00DEFEA7-D9D3-4C00-A338-D80C8B1B38C2}"/>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10361" b="10361"/>
          <a:stretch/>
        </p:blipFill>
        <p:spPr bwMode="auto">
          <a:xfrm>
            <a:off x="7579518" y="1443038"/>
            <a:ext cx="4468813" cy="3639344"/>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73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19AF-C2FC-4FE5-8710-42F2BECDCB5B}"/>
              </a:ext>
            </a:extLst>
          </p:cNvPr>
          <p:cNvSpPr>
            <a:spLocks noGrp="1"/>
          </p:cNvSpPr>
          <p:nvPr>
            <p:ph type="title"/>
          </p:nvPr>
        </p:nvSpPr>
        <p:spPr>
          <a:xfrm>
            <a:off x="839788" y="457200"/>
            <a:ext cx="6580189" cy="614363"/>
          </a:xfrm>
        </p:spPr>
        <p:txBody>
          <a:bodyPr/>
          <a:lstStyle/>
          <a:p>
            <a:pPr algn="ctr"/>
            <a:r>
              <a:rPr lang="en-US" b="1" dirty="0">
                <a:latin typeface="Abadi" panose="020B0604020104020204" pitchFamily="34" charset="0"/>
              </a:rPr>
              <a:t>Normal Pension Benefit</a:t>
            </a:r>
          </a:p>
        </p:txBody>
      </p:sp>
      <p:sp>
        <p:nvSpPr>
          <p:cNvPr id="4" name="Text Placeholder 3">
            <a:extLst>
              <a:ext uri="{FF2B5EF4-FFF2-40B4-BE49-F238E27FC236}">
                <a16:creationId xmlns:a16="http://schemas.microsoft.com/office/drawing/2014/main" id="{A1EB4710-D4DC-4DB2-9732-5E6BD6D88B13}"/>
              </a:ext>
            </a:extLst>
          </p:cNvPr>
          <p:cNvSpPr>
            <a:spLocks noGrp="1"/>
          </p:cNvSpPr>
          <p:nvPr>
            <p:ph type="body" sz="half" idx="2"/>
          </p:nvPr>
        </p:nvSpPr>
        <p:spPr>
          <a:xfrm>
            <a:off x="839788" y="1185863"/>
            <a:ext cx="6580189" cy="5279231"/>
          </a:xfrm>
        </p:spPr>
        <p:txBody>
          <a:bodyPr>
            <a:normAutofit/>
          </a:bodyPr>
          <a:lstStyle/>
          <a:p>
            <a:r>
              <a:rPr lang="en-US" sz="1800" b="1" dirty="0">
                <a:latin typeface="Abadi" panose="020B0604020104020204" pitchFamily="34" charset="0"/>
              </a:rPr>
              <a:t>  - Must be age 65 and have a minimum 5 years service.</a:t>
            </a:r>
          </a:p>
          <a:p>
            <a:r>
              <a:rPr lang="en-US" sz="1800" b="1" dirty="0">
                <a:latin typeface="Abadi" panose="020B0604020104020204" pitchFamily="34" charset="0"/>
              </a:rPr>
              <a:t>  - Monthly benefit based on $4.50 x years of continuous membership effective January 1, 2007.</a:t>
            </a:r>
          </a:p>
          <a:p>
            <a:r>
              <a:rPr lang="en-US" sz="1800" b="1" dirty="0">
                <a:latin typeface="Abadi" panose="020B0604020104020204" pitchFamily="34" charset="0"/>
              </a:rPr>
              <a:t>  - May not work in the electrical industry, expect as permitted in Article XI, Section 6 (d)</a:t>
            </a:r>
          </a:p>
          <a:p>
            <a:r>
              <a:rPr lang="en-US" sz="1800" b="1" dirty="0">
                <a:latin typeface="Abadi" panose="020B0604020104020204" pitchFamily="34" charset="0"/>
              </a:rPr>
              <a:t>  - Optional Spousal Benefit is available but is irrevocable once placed on pension.</a:t>
            </a:r>
          </a:p>
          <a:p>
            <a:r>
              <a:rPr lang="en-US" sz="1800" b="1" dirty="0">
                <a:latin typeface="Abadi" panose="020B0604020104020204" pitchFamily="34" charset="0"/>
              </a:rPr>
              <a:t>  - Lump sum payment if monthly benefit is equal or less than $30.00 (U.S.) or Canadian equivalent</a:t>
            </a:r>
          </a:p>
          <a:p>
            <a:endParaRPr lang="en-US" sz="1800" b="1" u="sng" dirty="0">
              <a:latin typeface="Abadi" panose="020B0604020104020204" pitchFamily="34" charset="0"/>
            </a:endParaRPr>
          </a:p>
          <a:p>
            <a:r>
              <a:rPr lang="en-US" sz="1800" b="1" u="sng" dirty="0">
                <a:latin typeface="Abadi" panose="020B0604020104020204" pitchFamily="34" charset="0"/>
              </a:rPr>
              <a:t>EXAMPLE:</a:t>
            </a:r>
          </a:p>
          <a:p>
            <a:r>
              <a:rPr lang="en-US" sz="1800" b="1" dirty="0">
                <a:latin typeface="Abadi" panose="020B0604020104020204" pitchFamily="34" charset="0"/>
              </a:rPr>
              <a:t>Cost: 10 years x $19.00/month x 12 months = $2,280 total paid.</a:t>
            </a:r>
          </a:p>
          <a:p>
            <a:r>
              <a:rPr lang="en-US" sz="1800" b="1" dirty="0">
                <a:latin typeface="Abadi" panose="020B0604020104020204" pitchFamily="34" charset="0"/>
              </a:rPr>
              <a:t>Benefit: 10 years x $4.50/year x 12 months = $540 per year.</a:t>
            </a:r>
          </a:p>
          <a:p>
            <a:r>
              <a:rPr lang="en-US" sz="1800" b="1" dirty="0">
                <a:latin typeface="Abadi" panose="020B0604020104020204" pitchFamily="34" charset="0"/>
              </a:rPr>
              <a:t>Return: $2,280 ÷ $540 = 4.22 years to recover all PBF dues paid over 10 years.</a:t>
            </a:r>
          </a:p>
        </p:txBody>
      </p:sp>
      <p:pic>
        <p:nvPicPr>
          <p:cNvPr id="5" name="Content Placeholder 25" descr="ibew-fist–large-msg-122151839586 – IBEW LOCAL UNION 903">
            <a:extLst>
              <a:ext uri="{FF2B5EF4-FFF2-40B4-BE49-F238E27FC236}">
                <a16:creationId xmlns:a16="http://schemas.microsoft.com/office/drawing/2014/main" id="{09098310-409F-404D-84AA-96571B0FAFC1}"/>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419977" y="1500188"/>
            <a:ext cx="4633119" cy="333216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32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8006A-2611-43A1-85B3-28E3298AD7DD}"/>
              </a:ext>
            </a:extLst>
          </p:cNvPr>
          <p:cNvSpPr>
            <a:spLocks noGrp="1"/>
          </p:cNvSpPr>
          <p:nvPr>
            <p:ph type="title"/>
          </p:nvPr>
        </p:nvSpPr>
        <p:spPr>
          <a:xfrm>
            <a:off x="839787" y="457200"/>
            <a:ext cx="5810393" cy="983673"/>
          </a:xfrm>
        </p:spPr>
        <p:txBody>
          <a:bodyPr/>
          <a:lstStyle/>
          <a:p>
            <a:pPr algn="ctr"/>
            <a:r>
              <a:rPr lang="en-US" b="1" dirty="0">
                <a:latin typeface="Abadi" panose="020B0604020104020204" pitchFamily="34" charset="0"/>
              </a:rPr>
              <a:t>#2 - Solution</a:t>
            </a:r>
          </a:p>
        </p:txBody>
      </p:sp>
      <p:sp>
        <p:nvSpPr>
          <p:cNvPr id="5" name="Text Placeholder 4">
            <a:extLst>
              <a:ext uri="{FF2B5EF4-FFF2-40B4-BE49-F238E27FC236}">
                <a16:creationId xmlns:a16="http://schemas.microsoft.com/office/drawing/2014/main" id="{5E87F8E7-F336-4C5C-B4EB-900D5B54057A}"/>
              </a:ext>
            </a:extLst>
          </p:cNvPr>
          <p:cNvSpPr>
            <a:spLocks noGrp="1"/>
          </p:cNvSpPr>
          <p:nvPr>
            <p:ph type="body" sz="half" idx="2"/>
          </p:nvPr>
        </p:nvSpPr>
        <p:spPr>
          <a:xfrm>
            <a:off x="676894" y="1440873"/>
            <a:ext cx="6329548" cy="4762813"/>
          </a:xfrm>
        </p:spPr>
        <p:txBody>
          <a:bodyPr>
            <a:normAutofit/>
          </a:bodyPr>
          <a:lstStyle/>
          <a:p>
            <a:r>
              <a:rPr lang="en-US" sz="1800" b="1" dirty="0">
                <a:latin typeface="Abadi" panose="020B0604020104020204" pitchFamily="34" charset="0"/>
              </a:rPr>
              <a:t> </a:t>
            </a:r>
          </a:p>
          <a:p>
            <a:r>
              <a:rPr lang="en-US" sz="2400" b="1" dirty="0">
                <a:latin typeface="Abadi" panose="020B0604020104020204" pitchFamily="34" charset="0"/>
              </a:rPr>
              <a:t>Locals should use the Local Connections upload tool through their per capita reporting system to upload all forms, or they can email the forms to </a:t>
            </a:r>
            <a:r>
              <a:rPr lang="en-US" sz="2400" b="1" u="sng" dirty="0">
                <a:latin typeface="Abadi" panose="020B0604020104020204" pitchFamily="34" charset="0"/>
                <a:hlinkClick r:id="rId2"/>
              </a:rPr>
              <a:t>percapita@ibew.org</a:t>
            </a:r>
            <a:r>
              <a:rPr lang="en-US" sz="2400" b="1" u="sng" dirty="0">
                <a:latin typeface="Abadi" panose="020B0604020104020204" pitchFamily="34" charset="0"/>
              </a:rPr>
              <a:t>.</a:t>
            </a:r>
            <a:r>
              <a:rPr lang="en-US" sz="2400" b="1" dirty="0">
                <a:latin typeface="Abadi" panose="020B0604020104020204" pitchFamily="34" charset="0"/>
              </a:rPr>
              <a:t>  </a:t>
            </a:r>
          </a:p>
          <a:p>
            <a:endParaRPr lang="en-US" sz="2400" b="1" dirty="0">
              <a:latin typeface="Abadi" panose="020B0604020104020204" pitchFamily="34" charset="0"/>
            </a:endParaRPr>
          </a:p>
          <a:p>
            <a:r>
              <a:rPr lang="en-US" sz="2400" b="1" dirty="0">
                <a:latin typeface="Abadi" panose="020B0604020104020204" pitchFamily="34" charset="0"/>
              </a:rPr>
              <a:t>The Locals should also save a copy for their records as well.</a:t>
            </a:r>
          </a:p>
        </p:txBody>
      </p:sp>
      <p:pic>
        <p:nvPicPr>
          <p:cNvPr id="8" name="Content Placeholder 25" descr="ibew-fist–large-msg-122151839586 – IBEW LOCAL UNION 903">
            <a:extLst>
              <a:ext uri="{FF2B5EF4-FFF2-40B4-BE49-F238E27FC236}">
                <a16:creationId xmlns:a16="http://schemas.microsoft.com/office/drawing/2014/main" id="{2B9A1357-395C-49B1-A670-C2BA08AAA1D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51" r="789" b="-2"/>
          <a:stretch/>
        </p:blipFill>
        <p:spPr bwMode="auto">
          <a:xfrm>
            <a:off x="6921249" y="654314"/>
            <a:ext cx="4759029" cy="48736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35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3CF5-416D-49E6-902F-FD77633EA2A5}"/>
              </a:ext>
            </a:extLst>
          </p:cNvPr>
          <p:cNvSpPr>
            <a:spLocks noGrp="1"/>
          </p:cNvSpPr>
          <p:nvPr>
            <p:ph type="title"/>
          </p:nvPr>
        </p:nvSpPr>
        <p:spPr>
          <a:xfrm>
            <a:off x="839788" y="457200"/>
            <a:ext cx="6796881" cy="664369"/>
          </a:xfrm>
        </p:spPr>
        <p:txBody>
          <a:bodyPr/>
          <a:lstStyle/>
          <a:p>
            <a:pPr algn="ctr"/>
            <a:r>
              <a:rPr lang="en-US" b="1" dirty="0">
                <a:latin typeface="Abadi" panose="020B0604020104020204" pitchFamily="34" charset="0"/>
              </a:rPr>
              <a:t>Early Pension Benefit</a:t>
            </a:r>
          </a:p>
        </p:txBody>
      </p:sp>
      <p:sp>
        <p:nvSpPr>
          <p:cNvPr id="4" name="Text Placeholder 3">
            <a:extLst>
              <a:ext uri="{FF2B5EF4-FFF2-40B4-BE49-F238E27FC236}">
                <a16:creationId xmlns:a16="http://schemas.microsoft.com/office/drawing/2014/main" id="{5516BFA0-9C3D-4B5D-9C89-15700201EE8F}"/>
              </a:ext>
            </a:extLst>
          </p:cNvPr>
          <p:cNvSpPr>
            <a:spLocks noGrp="1"/>
          </p:cNvSpPr>
          <p:nvPr>
            <p:ph type="body" sz="half" idx="2"/>
          </p:nvPr>
        </p:nvSpPr>
        <p:spPr>
          <a:xfrm>
            <a:off x="172243" y="1121569"/>
            <a:ext cx="7514433" cy="5364956"/>
          </a:xfrm>
        </p:spPr>
        <p:txBody>
          <a:bodyPr>
            <a:normAutofit/>
          </a:bodyPr>
          <a:lstStyle/>
          <a:p>
            <a:r>
              <a:rPr lang="en-US" sz="1800" b="1" dirty="0">
                <a:latin typeface="Abadi" panose="020B0604020104020204" pitchFamily="34" charset="0"/>
              </a:rPr>
              <a:t>  - Age 62 – 64 with a minimum of 20 years of service</a:t>
            </a:r>
          </a:p>
          <a:p>
            <a:r>
              <a:rPr lang="en-US" sz="1800" b="1" dirty="0">
                <a:latin typeface="Abadi" panose="020B0604020104020204" pitchFamily="34" charset="0"/>
              </a:rPr>
              <a:t>  - Monthly benefit based on $4.50 x years of continuous membership effective January 1, 2007, reduced by 6.66% for each year under age 65</a:t>
            </a:r>
          </a:p>
          <a:p>
            <a:r>
              <a:rPr lang="en-US" sz="1800" b="1" dirty="0">
                <a:latin typeface="Abadi" panose="020B0604020104020204" pitchFamily="34" charset="0"/>
              </a:rPr>
              <a:t>  - May not work in the electrical industry, expect as permitted in Article XI, Section 6 (d)</a:t>
            </a:r>
          </a:p>
          <a:p>
            <a:r>
              <a:rPr lang="en-US" sz="1800" b="1" dirty="0">
                <a:latin typeface="Abadi" panose="020B0604020104020204" pitchFamily="34" charset="0"/>
              </a:rPr>
              <a:t>  - Optional Spousal Benefit is available and irrevocable once placed on pension</a:t>
            </a:r>
          </a:p>
          <a:p>
            <a:r>
              <a:rPr lang="en-US" sz="1800" b="1" dirty="0">
                <a:latin typeface="Abadi" panose="020B0604020104020204" pitchFamily="34" charset="0"/>
              </a:rPr>
              <a:t>  - Early retirement, once selected, is irrevocable</a:t>
            </a:r>
          </a:p>
          <a:p>
            <a:r>
              <a:rPr lang="en-US" sz="1800" b="1" dirty="0">
                <a:latin typeface="Abadi" panose="020B0604020104020204" pitchFamily="34" charset="0"/>
              </a:rPr>
              <a:t>  - Lump sum payment if monthly benefit equal or less than $30.00 (U.S.) or equivalent</a:t>
            </a:r>
          </a:p>
          <a:p>
            <a:r>
              <a:rPr lang="en-US" sz="1800" b="1" u="sng" dirty="0">
                <a:latin typeface="Abadi" panose="020B0604020104020204" pitchFamily="34" charset="0"/>
              </a:rPr>
              <a:t>EXAMPLE</a:t>
            </a:r>
            <a:r>
              <a:rPr lang="en-US" sz="1800" b="1" dirty="0">
                <a:latin typeface="Abadi" panose="020B0604020104020204" pitchFamily="34" charset="0"/>
              </a:rPr>
              <a:t> - at age 62</a:t>
            </a:r>
            <a:endParaRPr lang="en-US" sz="1800" b="1" u="sng" dirty="0">
              <a:latin typeface="Abadi" panose="020B0604020104020204" pitchFamily="34" charset="0"/>
            </a:endParaRPr>
          </a:p>
          <a:p>
            <a:r>
              <a:rPr lang="en-US" sz="1800" b="1" dirty="0">
                <a:latin typeface="Abadi" panose="020B0604020104020204" pitchFamily="34" charset="0"/>
              </a:rPr>
              <a:t>Cost: 30 years x $19.00/month x 12 months = $6,840</a:t>
            </a:r>
          </a:p>
          <a:p>
            <a:r>
              <a:rPr lang="en-US" sz="1800" b="1" dirty="0">
                <a:latin typeface="Abadi" panose="020B0604020104020204" pitchFamily="34" charset="0"/>
              </a:rPr>
              <a:t>Benefit: 30 years x $4.50/year x 12 months = $1620 x 19.98% = 323.67 Annually: $1620 – 323.67 = $1296.33</a:t>
            </a:r>
          </a:p>
          <a:p>
            <a:r>
              <a:rPr lang="en-US" sz="1800" b="1" dirty="0">
                <a:latin typeface="Abadi" panose="020B0604020104020204" pitchFamily="34" charset="0"/>
              </a:rPr>
              <a:t>Return: $6,840 ÷ $1296.33 = 5.27 years to recover all PBF dues paid over 30 years.</a:t>
            </a:r>
          </a:p>
          <a:p>
            <a:endParaRPr lang="en-US" sz="1800" b="1" dirty="0">
              <a:latin typeface="Abadi" panose="020B0604020104020204" pitchFamily="34" charset="0"/>
            </a:endParaRPr>
          </a:p>
        </p:txBody>
      </p:sp>
      <p:pic>
        <p:nvPicPr>
          <p:cNvPr id="5" name="Content Placeholder 25" descr="ibew-fist–large-msg-122151839586 – IBEW LOCAL UNION 903">
            <a:extLst>
              <a:ext uri="{FF2B5EF4-FFF2-40B4-BE49-F238E27FC236}">
                <a16:creationId xmlns:a16="http://schemas.microsoft.com/office/drawing/2014/main" id="{B1115368-92EE-40FD-A16B-53BB5573464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636669" y="1528762"/>
            <a:ext cx="4383088" cy="355361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99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CF68-66C2-4B8C-B3B6-9A7BC77808F0}"/>
              </a:ext>
            </a:extLst>
          </p:cNvPr>
          <p:cNvSpPr>
            <a:spLocks noGrp="1"/>
          </p:cNvSpPr>
          <p:nvPr>
            <p:ph type="title"/>
          </p:nvPr>
        </p:nvSpPr>
        <p:spPr>
          <a:xfrm>
            <a:off x="839788" y="457200"/>
            <a:ext cx="6889749" cy="735806"/>
          </a:xfrm>
        </p:spPr>
        <p:txBody>
          <a:bodyPr/>
          <a:lstStyle/>
          <a:p>
            <a:pPr algn="ctr"/>
            <a:r>
              <a:rPr lang="en-US" b="1" dirty="0">
                <a:latin typeface="Abadi" panose="020B0604020104020204" pitchFamily="34" charset="0"/>
              </a:rPr>
              <a:t>Disability Pension Benefit</a:t>
            </a:r>
          </a:p>
        </p:txBody>
      </p:sp>
      <p:sp>
        <p:nvSpPr>
          <p:cNvPr id="4" name="Text Placeholder 3">
            <a:extLst>
              <a:ext uri="{FF2B5EF4-FFF2-40B4-BE49-F238E27FC236}">
                <a16:creationId xmlns:a16="http://schemas.microsoft.com/office/drawing/2014/main" id="{844E5321-400B-4A1B-A341-3965CE61A821}"/>
              </a:ext>
            </a:extLst>
          </p:cNvPr>
          <p:cNvSpPr>
            <a:spLocks noGrp="1"/>
          </p:cNvSpPr>
          <p:nvPr>
            <p:ph type="body" sz="half" idx="2"/>
          </p:nvPr>
        </p:nvSpPr>
        <p:spPr>
          <a:xfrm>
            <a:off x="350044" y="1278731"/>
            <a:ext cx="7379493" cy="5122069"/>
          </a:xfrm>
        </p:spPr>
        <p:txBody>
          <a:bodyPr>
            <a:normAutofit lnSpcReduction="10000"/>
          </a:bodyPr>
          <a:lstStyle/>
          <a:p>
            <a:r>
              <a:rPr lang="en-US" sz="1800" b="1" dirty="0">
                <a:latin typeface="Abadi" panose="020B0604020104020204" pitchFamily="34" charset="0"/>
              </a:rPr>
              <a:t>  - Must have a minimum of 20 years of service</a:t>
            </a:r>
          </a:p>
          <a:p>
            <a:r>
              <a:rPr lang="en-US" sz="1800" b="1" dirty="0">
                <a:latin typeface="Abadi" panose="020B0604020104020204" pitchFamily="34" charset="0"/>
              </a:rPr>
              <a:t>  - Monthly benefit based on $4.50 x years of continuous membership effective January 1, 2007</a:t>
            </a:r>
          </a:p>
          <a:p>
            <a:r>
              <a:rPr lang="en-US" sz="1800" b="1" dirty="0">
                <a:latin typeface="Abadi" panose="020B0604020104020204" pitchFamily="34" charset="0"/>
              </a:rPr>
              <a:t>  - Must be totally disabled; may not work whatsoever (unlike Social Security)</a:t>
            </a:r>
          </a:p>
          <a:p>
            <a:r>
              <a:rPr lang="en-US" sz="1800" b="1" dirty="0">
                <a:latin typeface="Abadi" panose="020B0604020104020204" pitchFamily="34" charset="0"/>
              </a:rPr>
              <a:t>  - SSD or CPP award or equivalent is preferred.  In lieu of award, medical information may be submitted and reviewed by IBEW physician</a:t>
            </a:r>
          </a:p>
          <a:p>
            <a:r>
              <a:rPr lang="en-US" sz="1800" b="1" dirty="0">
                <a:latin typeface="Abadi" panose="020B0604020104020204" pitchFamily="34" charset="0"/>
              </a:rPr>
              <a:t>  - Optional Spousal Benefit available and is irrevocable once placed on pension</a:t>
            </a:r>
          </a:p>
          <a:p>
            <a:r>
              <a:rPr lang="en-US" sz="1800" b="1" dirty="0">
                <a:latin typeface="Abadi" panose="020B0604020104020204" pitchFamily="34" charset="0"/>
              </a:rPr>
              <a:t>  - Suggest making application if member has filed for SSD, PPD, or equivalent</a:t>
            </a:r>
          </a:p>
          <a:p>
            <a:r>
              <a:rPr lang="en-US" sz="1800" b="1" u="sng" dirty="0">
                <a:latin typeface="Abadi" panose="020B0604020104020204" pitchFamily="34" charset="0"/>
              </a:rPr>
              <a:t>EXAMPLE </a:t>
            </a:r>
          </a:p>
          <a:p>
            <a:r>
              <a:rPr lang="en-US" sz="1800" b="1" dirty="0">
                <a:latin typeface="Abadi" panose="020B0604020104020204" pitchFamily="34" charset="0"/>
              </a:rPr>
              <a:t>Cost: 20 years x $19.00/month x 12 months = $4,560.00</a:t>
            </a:r>
          </a:p>
          <a:p>
            <a:r>
              <a:rPr lang="en-US" sz="1800" b="1" dirty="0">
                <a:latin typeface="Abadi" panose="020B0604020104020204" pitchFamily="34" charset="0"/>
              </a:rPr>
              <a:t>Benefit: 20 years x $4.50/year x 12 months = $1,080.00</a:t>
            </a:r>
          </a:p>
          <a:p>
            <a:r>
              <a:rPr lang="en-US" sz="1800" b="1" dirty="0">
                <a:latin typeface="Abadi" panose="020B0604020104020204" pitchFamily="34" charset="0"/>
              </a:rPr>
              <a:t>Return: $4,560 ÷ $1,080 = 4.22 years to recover all PBF dues paid over 20 years </a:t>
            </a:r>
          </a:p>
          <a:p>
            <a:endParaRPr lang="en-US" sz="1800" b="1" dirty="0">
              <a:latin typeface="Abadi" panose="020B0604020104020204" pitchFamily="34" charset="0"/>
            </a:endParaRPr>
          </a:p>
          <a:p>
            <a:endParaRPr lang="en-US" sz="1800" b="1" u="sng" dirty="0">
              <a:latin typeface="Abadi" panose="020B0604020104020204" pitchFamily="34" charset="0"/>
            </a:endParaRPr>
          </a:p>
          <a:p>
            <a:endParaRPr lang="en-US" dirty="0"/>
          </a:p>
        </p:txBody>
      </p:sp>
      <p:pic>
        <p:nvPicPr>
          <p:cNvPr id="5" name="Content Placeholder 25" descr="ibew-fist–large-msg-122151839586 – IBEW LOCAL UNION 903">
            <a:extLst>
              <a:ext uri="{FF2B5EF4-FFF2-40B4-BE49-F238E27FC236}">
                <a16:creationId xmlns:a16="http://schemas.microsoft.com/office/drawing/2014/main" id="{9BA53F9A-2665-4830-93FC-9F1F0399F3C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729537" y="1543049"/>
            <a:ext cx="4283075" cy="3414713"/>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94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05F1-1362-4B5B-BC2B-25B92B450AE8}"/>
              </a:ext>
            </a:extLst>
          </p:cNvPr>
          <p:cNvSpPr>
            <a:spLocks noGrp="1"/>
          </p:cNvSpPr>
          <p:nvPr>
            <p:ph type="title"/>
          </p:nvPr>
        </p:nvSpPr>
        <p:spPr>
          <a:xfrm>
            <a:off x="839788" y="457201"/>
            <a:ext cx="6661150" cy="507206"/>
          </a:xfrm>
        </p:spPr>
        <p:txBody>
          <a:bodyPr>
            <a:normAutofit fontScale="90000"/>
          </a:bodyPr>
          <a:lstStyle/>
          <a:p>
            <a:pPr algn="ctr"/>
            <a:r>
              <a:rPr lang="en-US" b="1" dirty="0">
                <a:latin typeface="Abadi" panose="020B0604020104020204" pitchFamily="34" charset="0"/>
              </a:rPr>
              <a:t>Vested Pension Benefit</a:t>
            </a:r>
          </a:p>
        </p:txBody>
      </p:sp>
      <p:sp>
        <p:nvSpPr>
          <p:cNvPr id="4" name="Text Placeholder 3">
            <a:extLst>
              <a:ext uri="{FF2B5EF4-FFF2-40B4-BE49-F238E27FC236}">
                <a16:creationId xmlns:a16="http://schemas.microsoft.com/office/drawing/2014/main" id="{A6735257-FCF3-40DE-B2FE-0336F168D946}"/>
              </a:ext>
            </a:extLst>
          </p:cNvPr>
          <p:cNvSpPr>
            <a:spLocks noGrp="1"/>
          </p:cNvSpPr>
          <p:nvPr>
            <p:ph type="body" sz="half" idx="2"/>
          </p:nvPr>
        </p:nvSpPr>
        <p:spPr>
          <a:xfrm>
            <a:off x="224629" y="1114425"/>
            <a:ext cx="7276309" cy="5657850"/>
          </a:xfrm>
        </p:spPr>
        <p:txBody>
          <a:bodyPr>
            <a:normAutofit fontScale="92500" lnSpcReduction="10000"/>
          </a:bodyPr>
          <a:lstStyle/>
          <a:p>
            <a:r>
              <a:rPr lang="en-US" sz="1800" b="1" dirty="0">
                <a:latin typeface="Abadi" panose="020B0604020104020204" pitchFamily="34" charset="0"/>
              </a:rPr>
              <a:t>  - Must have a minimum of 20 years service</a:t>
            </a:r>
          </a:p>
          <a:p>
            <a:r>
              <a:rPr lang="en-US" sz="1800" b="1" dirty="0">
                <a:latin typeface="Abadi" panose="020B0604020104020204" pitchFamily="34" charset="0"/>
              </a:rPr>
              <a:t>  - PBF does not have automatic vesting – if you are eligible and wish to leave “A” membership – you must apply or lose pension benefits</a:t>
            </a:r>
          </a:p>
          <a:p>
            <a:r>
              <a:rPr lang="en-US" sz="1800" b="1" dirty="0">
                <a:latin typeface="Abadi" panose="020B0604020104020204" pitchFamily="34" charset="0"/>
              </a:rPr>
              <a:t>  - Will not qualify unless leaving the electrical industry</a:t>
            </a:r>
          </a:p>
          <a:p>
            <a:r>
              <a:rPr lang="en-US" sz="1800" b="1" dirty="0">
                <a:latin typeface="Abadi" panose="020B0604020104020204" pitchFamily="34" charset="0"/>
              </a:rPr>
              <a:t>  - Pay-out rate of $4.50 per year of continuous service reduced by $4.50 for each year member is under age 65 at time of application</a:t>
            </a:r>
          </a:p>
          <a:p>
            <a:r>
              <a:rPr lang="en-US" sz="1800" b="1" dirty="0">
                <a:latin typeface="Abadi" panose="020B0604020104020204" pitchFamily="34" charset="0"/>
              </a:rPr>
              <a:t>  - Vested pension available first month following 65</a:t>
            </a:r>
            <a:r>
              <a:rPr lang="en-US" sz="1800" b="1" baseline="30000" dirty="0">
                <a:latin typeface="Abadi" panose="020B0604020104020204" pitchFamily="34" charset="0"/>
              </a:rPr>
              <a:t>th</a:t>
            </a:r>
            <a:r>
              <a:rPr lang="en-US" sz="1800" b="1" dirty="0">
                <a:latin typeface="Abadi" panose="020B0604020104020204" pitchFamily="34" charset="0"/>
              </a:rPr>
              <a:t> birthday.  Retiree must contact PBF </a:t>
            </a:r>
          </a:p>
          <a:p>
            <a:r>
              <a:rPr lang="en-US" sz="1800" b="1" dirty="0">
                <a:latin typeface="Abadi" panose="020B0604020104020204" pitchFamily="34" charset="0"/>
              </a:rPr>
              <a:t>  - No Disability Pension, Death Benefit or Optional Spousal Benefit</a:t>
            </a:r>
          </a:p>
          <a:p>
            <a:r>
              <a:rPr lang="en-US" sz="1800" b="1" dirty="0">
                <a:latin typeface="Abadi" panose="020B0604020104020204" pitchFamily="34" charset="0"/>
              </a:rPr>
              <a:t>  - Lump sum payment made if monthly benefit equal to or less than $30.00 (U.S.) or Canadian equivalent</a:t>
            </a:r>
          </a:p>
          <a:p>
            <a:r>
              <a:rPr lang="en-US" sz="1800" b="1" dirty="0">
                <a:latin typeface="Abadi" panose="020B0604020104020204" pitchFamily="34" charset="0"/>
              </a:rPr>
              <a:t>  - Instead of vested pension, I.O. encourages members leaving the electrical industry to take a Participating Withdrawal – contact the Local Union Financial Secretary</a:t>
            </a:r>
          </a:p>
          <a:p>
            <a:r>
              <a:rPr lang="en-US" sz="1800" b="1" u="sng" dirty="0">
                <a:latin typeface="Abadi" panose="020B0604020104020204" pitchFamily="34" charset="0"/>
              </a:rPr>
              <a:t>EXAMPLE</a:t>
            </a:r>
            <a:r>
              <a:rPr lang="en-US" sz="1800" b="1" dirty="0">
                <a:latin typeface="Abadi" panose="020B0604020104020204" pitchFamily="34" charset="0"/>
              </a:rPr>
              <a:t> at age 42</a:t>
            </a:r>
            <a:endParaRPr lang="en-US" sz="1800" b="1" u="sng" dirty="0">
              <a:latin typeface="Abadi" panose="020B0604020104020204" pitchFamily="34" charset="0"/>
            </a:endParaRPr>
          </a:p>
          <a:p>
            <a:r>
              <a:rPr lang="en-US" sz="1800" b="1" dirty="0">
                <a:latin typeface="Abadi" panose="020B0604020104020204" pitchFamily="34" charset="0"/>
              </a:rPr>
              <a:t>Cost: 20 years x $19.00/month x 12 months = $4,560</a:t>
            </a:r>
          </a:p>
          <a:p>
            <a:r>
              <a:rPr lang="en-US" sz="1800" b="1" dirty="0">
                <a:latin typeface="Abadi" panose="020B0604020104020204" pitchFamily="34" charset="0"/>
              </a:rPr>
              <a:t>Benefit: 20 years x $4.50/year x 12 months; reduced by 4.50 for each year prior to age 65 = $0</a:t>
            </a:r>
          </a:p>
          <a:p>
            <a:r>
              <a:rPr lang="en-US" sz="1800" b="1" dirty="0">
                <a:latin typeface="Abadi" panose="020B0604020104020204" pitchFamily="34" charset="0"/>
              </a:rPr>
              <a:t>Return: 0 – suggest going the route of Participating Withdrawal</a:t>
            </a:r>
          </a:p>
        </p:txBody>
      </p:sp>
      <p:pic>
        <p:nvPicPr>
          <p:cNvPr id="5" name="Content Placeholder 25" descr="ibew-fist–large-msg-122151839586 – IBEW LOCAL UNION 903">
            <a:extLst>
              <a:ext uri="{FF2B5EF4-FFF2-40B4-BE49-F238E27FC236}">
                <a16:creationId xmlns:a16="http://schemas.microsoft.com/office/drawing/2014/main" id="{DA9284F1-CE9C-466E-9196-640B91724E6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419977" y="1371600"/>
            <a:ext cx="4547394" cy="3710781"/>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83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F665-BBBF-4272-B19D-BBB6DC8F2C27}"/>
              </a:ext>
            </a:extLst>
          </p:cNvPr>
          <p:cNvSpPr>
            <a:spLocks noGrp="1"/>
          </p:cNvSpPr>
          <p:nvPr>
            <p:ph type="title"/>
          </p:nvPr>
        </p:nvSpPr>
        <p:spPr>
          <a:xfrm>
            <a:off x="839788" y="457200"/>
            <a:ext cx="6696868" cy="657225"/>
          </a:xfrm>
        </p:spPr>
        <p:txBody>
          <a:bodyPr/>
          <a:lstStyle/>
          <a:p>
            <a:pPr algn="ctr"/>
            <a:r>
              <a:rPr lang="en-US" b="1" dirty="0">
                <a:latin typeface="Abadi" panose="020B0604020104020204" pitchFamily="34" charset="0"/>
              </a:rPr>
              <a:t>Optional Spousal Benefit</a:t>
            </a:r>
          </a:p>
        </p:txBody>
      </p:sp>
      <p:sp>
        <p:nvSpPr>
          <p:cNvPr id="4" name="Text Placeholder 3">
            <a:extLst>
              <a:ext uri="{FF2B5EF4-FFF2-40B4-BE49-F238E27FC236}">
                <a16:creationId xmlns:a16="http://schemas.microsoft.com/office/drawing/2014/main" id="{1C51CEF1-BCB9-4961-A7FD-1D0DA1EB798A}"/>
              </a:ext>
            </a:extLst>
          </p:cNvPr>
          <p:cNvSpPr>
            <a:spLocks noGrp="1"/>
          </p:cNvSpPr>
          <p:nvPr>
            <p:ph type="body" sz="half" idx="2"/>
          </p:nvPr>
        </p:nvSpPr>
        <p:spPr>
          <a:xfrm>
            <a:off x="839788" y="1207294"/>
            <a:ext cx="6696868" cy="5300662"/>
          </a:xfrm>
        </p:spPr>
        <p:txBody>
          <a:bodyPr>
            <a:normAutofit lnSpcReduction="10000"/>
          </a:bodyPr>
          <a:lstStyle/>
          <a:p>
            <a:endParaRPr lang="en-US" sz="1800" b="1" dirty="0">
              <a:latin typeface="Abadi" panose="020B0604020104020204" pitchFamily="34" charset="0"/>
            </a:endParaRPr>
          </a:p>
          <a:p>
            <a:r>
              <a:rPr lang="en-US" sz="1800" b="1" dirty="0">
                <a:latin typeface="Abadi" panose="020B0604020104020204" pitchFamily="34" charset="0"/>
              </a:rPr>
              <a:t>  - Normal, early and disability applicants can elect the OSB</a:t>
            </a:r>
          </a:p>
          <a:p>
            <a:endParaRPr lang="en-US" sz="1800" b="1" dirty="0">
              <a:latin typeface="Abadi" panose="020B0604020104020204" pitchFamily="34" charset="0"/>
            </a:endParaRPr>
          </a:p>
          <a:p>
            <a:r>
              <a:rPr lang="en-US" sz="1800" b="1" dirty="0">
                <a:latin typeface="Abadi" panose="020B0604020104020204" pitchFamily="34" charset="0"/>
              </a:rPr>
              <a:t>  - Election cannot be changed once member is placed on pension</a:t>
            </a:r>
          </a:p>
          <a:p>
            <a:endParaRPr lang="en-US" sz="1800" b="1" dirty="0">
              <a:latin typeface="Abadi" panose="020B0604020104020204" pitchFamily="34" charset="0"/>
            </a:endParaRPr>
          </a:p>
          <a:p>
            <a:r>
              <a:rPr lang="en-US" sz="1800" b="1" dirty="0">
                <a:latin typeface="Abadi" panose="020B0604020104020204" pitchFamily="34" charset="0"/>
              </a:rPr>
              <a:t>  - OSB reduces monthly benefit to 86.5% plus or minus .5%, based on calculation using members and spouses birth dates</a:t>
            </a:r>
          </a:p>
          <a:p>
            <a:endParaRPr lang="en-US" sz="1800" b="1" dirty="0">
              <a:latin typeface="Abadi" panose="020B0604020104020204" pitchFamily="34" charset="0"/>
            </a:endParaRPr>
          </a:p>
          <a:p>
            <a:r>
              <a:rPr lang="en-US" sz="1800" b="1" dirty="0">
                <a:latin typeface="Abadi" panose="020B0604020104020204" pitchFamily="34" charset="0"/>
              </a:rPr>
              <a:t>  - Upon member’s death spouse receives one half of the members monthly benefit</a:t>
            </a:r>
          </a:p>
          <a:p>
            <a:endParaRPr lang="en-US" sz="1800" b="1" dirty="0">
              <a:latin typeface="Abadi" panose="020B0604020104020204" pitchFamily="34" charset="0"/>
            </a:endParaRPr>
          </a:p>
          <a:p>
            <a:r>
              <a:rPr lang="en-US" sz="1800" b="1" dirty="0">
                <a:latin typeface="Abadi" panose="020B0604020104020204" pitchFamily="34" charset="0"/>
              </a:rPr>
              <a:t>  - Lump sum payments made if monthly benefit equal or less than $30.00 (U.S.) or Canadian equivalent</a:t>
            </a:r>
          </a:p>
          <a:p>
            <a:endParaRPr lang="en-US" sz="1800" b="1">
              <a:latin typeface="Abadi" panose="020B0604020104020204" pitchFamily="34" charset="0"/>
            </a:endParaRPr>
          </a:p>
          <a:p>
            <a:r>
              <a:rPr lang="en-US" sz="1800" b="1">
                <a:latin typeface="Abadi" panose="020B0604020104020204" pitchFamily="34" charset="0"/>
              </a:rPr>
              <a:t>  </a:t>
            </a:r>
            <a:r>
              <a:rPr lang="en-US" sz="1800" b="1" dirty="0">
                <a:latin typeface="Abadi" panose="020B0604020104020204" pitchFamily="34" charset="0"/>
              </a:rPr>
              <a:t>- Members pension will “pop-up” if spouse predeceases or divorces member</a:t>
            </a:r>
          </a:p>
          <a:p>
            <a:endParaRPr lang="en-US" sz="1800" b="1" dirty="0">
              <a:latin typeface="Abadi" panose="020B0604020104020204" pitchFamily="34" charset="0"/>
            </a:endParaRPr>
          </a:p>
        </p:txBody>
      </p:sp>
      <p:pic>
        <p:nvPicPr>
          <p:cNvPr id="5" name="Content Placeholder 25" descr="ibew-fist–large-msg-122151839586 – IBEW LOCAL UNION 903">
            <a:extLst>
              <a:ext uri="{FF2B5EF4-FFF2-40B4-BE49-F238E27FC236}">
                <a16:creationId xmlns:a16="http://schemas.microsoft.com/office/drawing/2014/main" id="{DF70A131-58A5-4A55-8C2A-B6B25505B7C6}"/>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536656" y="1435894"/>
            <a:ext cx="4425950" cy="3510756"/>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7054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3E1B-590F-432F-870B-A81107DBCE24}"/>
              </a:ext>
            </a:extLst>
          </p:cNvPr>
          <p:cNvSpPr>
            <a:spLocks noGrp="1"/>
          </p:cNvSpPr>
          <p:nvPr>
            <p:ph type="title"/>
          </p:nvPr>
        </p:nvSpPr>
        <p:spPr>
          <a:xfrm>
            <a:off x="839788" y="457200"/>
            <a:ext cx="6996906" cy="685800"/>
          </a:xfrm>
        </p:spPr>
        <p:txBody>
          <a:bodyPr/>
          <a:lstStyle/>
          <a:p>
            <a:pPr algn="ctr"/>
            <a:r>
              <a:rPr lang="en-US" b="1" dirty="0">
                <a:latin typeface="Abadi" panose="020B0604020104020204" pitchFamily="34" charset="0"/>
              </a:rPr>
              <a:t>Death Benefits</a:t>
            </a:r>
          </a:p>
        </p:txBody>
      </p:sp>
      <p:sp>
        <p:nvSpPr>
          <p:cNvPr id="4" name="Text Placeholder 3">
            <a:extLst>
              <a:ext uri="{FF2B5EF4-FFF2-40B4-BE49-F238E27FC236}">
                <a16:creationId xmlns:a16="http://schemas.microsoft.com/office/drawing/2014/main" id="{F853BC4E-F013-481A-B7CB-E10534F7AE69}"/>
              </a:ext>
            </a:extLst>
          </p:cNvPr>
          <p:cNvSpPr>
            <a:spLocks noGrp="1"/>
          </p:cNvSpPr>
          <p:nvPr>
            <p:ph type="body" sz="half" idx="2"/>
          </p:nvPr>
        </p:nvSpPr>
        <p:spPr>
          <a:xfrm>
            <a:off x="839788" y="1200150"/>
            <a:ext cx="6996906" cy="5200650"/>
          </a:xfrm>
        </p:spPr>
        <p:txBody>
          <a:bodyPr>
            <a:normAutofit/>
          </a:bodyPr>
          <a:lstStyle/>
          <a:p>
            <a:r>
              <a:rPr lang="en-US" sz="1800" dirty="0">
                <a:latin typeface="Abadi" panose="020B0604020104020204" pitchFamily="34" charset="0"/>
              </a:rPr>
              <a:t>  </a:t>
            </a:r>
            <a:r>
              <a:rPr lang="en-US" sz="1800" b="1" dirty="0">
                <a:latin typeface="Abadi" panose="020B0604020104020204" pitchFamily="34" charset="0"/>
              </a:rPr>
              <a:t>- Average age of death: 81.2 </a:t>
            </a:r>
          </a:p>
          <a:p>
            <a:r>
              <a:rPr lang="en-US" sz="1800" b="1" dirty="0">
                <a:latin typeface="Abadi" panose="020B0604020104020204" pitchFamily="34" charset="0"/>
              </a:rPr>
              <a:t>  - Normal DB = $6,250.00</a:t>
            </a:r>
          </a:p>
          <a:p>
            <a:r>
              <a:rPr lang="en-US" sz="1800" b="1" dirty="0">
                <a:latin typeface="Abadi" panose="020B0604020104020204" pitchFamily="34" charset="0"/>
              </a:rPr>
              <a:t>  - Accidental DB only for active “A” members = $12,500.00</a:t>
            </a:r>
          </a:p>
          <a:p>
            <a:r>
              <a:rPr lang="en-US" sz="1800" b="1" dirty="0">
                <a:latin typeface="Abadi" panose="020B0604020104020204" pitchFamily="34" charset="0"/>
              </a:rPr>
              <a:t>  - Retiree DB is reduced from $6,250 by amount of pension payments received, but no lower than $3,000</a:t>
            </a:r>
          </a:p>
          <a:p>
            <a:r>
              <a:rPr lang="en-US" sz="1800" b="1" dirty="0">
                <a:latin typeface="Abadi" panose="020B0604020104020204" pitchFamily="34" charset="0"/>
              </a:rPr>
              <a:t>  - Member must have minimum six months continuous good standing to be eligible for DB</a:t>
            </a:r>
          </a:p>
          <a:p>
            <a:r>
              <a:rPr lang="en-US" sz="1800" b="1" dirty="0">
                <a:latin typeface="Abadi" panose="020B0604020104020204" pitchFamily="34" charset="0"/>
              </a:rPr>
              <a:t>  - Per Art. XI, member who is more than 2 months in arrears is ineligible, unless arrearage was no fault of the member</a:t>
            </a:r>
          </a:p>
          <a:p>
            <a:r>
              <a:rPr lang="en-US" sz="1800" b="1" dirty="0">
                <a:latin typeface="Abadi" panose="020B0604020104020204" pitchFamily="34" charset="0"/>
              </a:rPr>
              <a:t>  - Only active “A” members and Normal, Early, and Disability pensioners are eligible for DB.  Vested pensioners are ineligible</a:t>
            </a:r>
          </a:p>
          <a:p>
            <a:r>
              <a:rPr lang="en-US" sz="1800" b="1" dirty="0">
                <a:latin typeface="Abadi" panose="020B0604020104020204" pitchFamily="34" charset="0"/>
              </a:rPr>
              <a:t>  - Per Art. XI, Section 4 (b), all members have the right to name a beneficiary</a:t>
            </a:r>
          </a:p>
          <a:p>
            <a:r>
              <a:rPr lang="en-US" sz="1800" b="1" dirty="0">
                <a:latin typeface="Abadi" panose="020B0604020104020204" pitchFamily="34" charset="0"/>
              </a:rPr>
              <a:t>  - In the absence of a named beneficiary DB will be paid in descending order: members spouse, children, parents, estate</a:t>
            </a:r>
          </a:p>
          <a:p>
            <a:r>
              <a:rPr lang="en-US" sz="1800" b="1" dirty="0">
                <a:latin typeface="Abadi" panose="020B0604020104020204" pitchFamily="34" charset="0"/>
              </a:rPr>
              <a:t>  - Contact PBF to initiate a claim</a:t>
            </a:r>
          </a:p>
          <a:p>
            <a:endParaRPr lang="en-US" sz="1800" dirty="0">
              <a:latin typeface="Abadi" panose="020B0604020104020204" pitchFamily="34" charset="0"/>
            </a:endParaRPr>
          </a:p>
        </p:txBody>
      </p:sp>
      <p:pic>
        <p:nvPicPr>
          <p:cNvPr id="5" name="Content Placeholder 25" descr="ibew-fist–large-msg-122151839586 – IBEW LOCAL UNION 903">
            <a:extLst>
              <a:ext uri="{FF2B5EF4-FFF2-40B4-BE49-F238E27FC236}">
                <a16:creationId xmlns:a16="http://schemas.microsoft.com/office/drawing/2014/main" id="{D675E94B-505B-4F57-90D1-7323A6DD7F5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736681" y="1400176"/>
            <a:ext cx="4211638" cy="3339306"/>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51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50BE-E69B-488F-8FA3-19D48A19A4BE}"/>
              </a:ext>
            </a:extLst>
          </p:cNvPr>
          <p:cNvSpPr>
            <a:spLocks noGrp="1"/>
          </p:cNvSpPr>
          <p:nvPr>
            <p:ph type="title"/>
          </p:nvPr>
        </p:nvSpPr>
        <p:spPr>
          <a:xfrm>
            <a:off x="839788" y="457200"/>
            <a:ext cx="3932237" cy="647205"/>
          </a:xfrm>
        </p:spPr>
        <p:txBody>
          <a:bodyPr>
            <a:normAutofit/>
          </a:bodyPr>
          <a:lstStyle/>
          <a:p>
            <a:pPr algn="ctr"/>
            <a:r>
              <a:rPr lang="en-US" sz="3600" b="1" dirty="0">
                <a:latin typeface="Abadi" panose="020B0604020104020204" pitchFamily="34" charset="0"/>
              </a:rPr>
              <a:t>Questions??</a:t>
            </a:r>
          </a:p>
        </p:txBody>
      </p:sp>
      <p:sp>
        <p:nvSpPr>
          <p:cNvPr id="4" name="Text Placeholder 3">
            <a:extLst>
              <a:ext uri="{FF2B5EF4-FFF2-40B4-BE49-F238E27FC236}">
                <a16:creationId xmlns:a16="http://schemas.microsoft.com/office/drawing/2014/main" id="{FD1CD693-7507-4E13-8763-1C5023A5C0D8}"/>
              </a:ext>
            </a:extLst>
          </p:cNvPr>
          <p:cNvSpPr>
            <a:spLocks noGrp="1"/>
          </p:cNvSpPr>
          <p:nvPr>
            <p:ph type="body" sz="half" idx="2"/>
          </p:nvPr>
        </p:nvSpPr>
        <p:spPr>
          <a:xfrm>
            <a:off x="839788" y="1579418"/>
            <a:ext cx="4343400" cy="4289570"/>
          </a:xfrm>
        </p:spPr>
        <p:txBody>
          <a:bodyPr>
            <a:normAutofit/>
          </a:bodyPr>
          <a:lstStyle/>
          <a:p>
            <a:r>
              <a:rPr lang="en-US" sz="2400" b="1" i="1" u="sng" dirty="0">
                <a:latin typeface="Abadi" panose="020B0604020104020204" pitchFamily="34" charset="0"/>
              </a:rPr>
              <a:t>Director:</a:t>
            </a:r>
          </a:p>
          <a:p>
            <a:r>
              <a:rPr lang="en-US" sz="2400" b="1" dirty="0">
                <a:latin typeface="Abadi" panose="020B0604020104020204" pitchFamily="34" charset="0"/>
              </a:rPr>
              <a:t>Ryan O’Leary</a:t>
            </a:r>
          </a:p>
          <a:p>
            <a:r>
              <a:rPr lang="en-US" sz="2400" b="1" dirty="0">
                <a:latin typeface="Abadi" panose="020B0604020104020204" pitchFamily="34" charset="0"/>
                <a:hlinkClick r:id="rId2">
                  <a:extLst>
                    <a:ext uri="{A12FA001-AC4F-418D-AE19-62706E023703}">
                      <ahyp:hlinkClr xmlns:ahyp="http://schemas.microsoft.com/office/drawing/2018/hyperlinkcolor" val="tx"/>
                    </a:ext>
                  </a:extLst>
                </a:hlinkClick>
              </a:rPr>
              <a:t>Ryan_Oleary@ibew.org</a:t>
            </a:r>
            <a:endParaRPr lang="en-US" sz="2400" b="1" dirty="0">
              <a:latin typeface="Abadi" panose="020B0604020104020204" pitchFamily="34" charset="0"/>
            </a:endParaRPr>
          </a:p>
          <a:p>
            <a:r>
              <a:rPr lang="en-US" sz="2400" b="1" dirty="0">
                <a:latin typeface="Abadi" panose="020B0604020104020204" pitchFamily="34" charset="0"/>
              </a:rPr>
              <a:t>202-728-6206</a:t>
            </a:r>
          </a:p>
          <a:p>
            <a:endParaRPr lang="en-US" sz="2400" b="1" dirty="0">
              <a:latin typeface="Abadi" panose="020B0604020104020204" pitchFamily="34" charset="0"/>
            </a:endParaRPr>
          </a:p>
          <a:p>
            <a:endParaRPr lang="en-US" sz="2400" b="1" dirty="0">
              <a:latin typeface="Abadi" panose="020B0604020104020204" pitchFamily="34" charset="0"/>
            </a:endParaRPr>
          </a:p>
          <a:p>
            <a:r>
              <a:rPr lang="en-US" sz="2400" b="1" dirty="0">
                <a:latin typeface="Abadi" panose="020B0604020104020204" pitchFamily="34" charset="0"/>
                <a:hlinkClick r:id="rId3">
                  <a:extLst>
                    <a:ext uri="{A12FA001-AC4F-418D-AE19-62706E023703}">
                      <ahyp:hlinkClr xmlns:ahyp="http://schemas.microsoft.com/office/drawing/2018/hyperlinkcolor" val="tx"/>
                    </a:ext>
                  </a:extLst>
                </a:hlinkClick>
              </a:rPr>
              <a:t>Pension@ibew.org</a:t>
            </a:r>
            <a:endParaRPr lang="en-US" sz="2400" b="1" dirty="0">
              <a:latin typeface="Abadi" panose="020B0604020104020204" pitchFamily="34" charset="0"/>
            </a:endParaRPr>
          </a:p>
          <a:p>
            <a:r>
              <a:rPr lang="en-US" sz="2400" b="1" dirty="0">
                <a:latin typeface="Abadi" panose="020B0604020104020204" pitchFamily="34" charset="0"/>
                <a:hlinkClick r:id="rId4">
                  <a:extLst>
                    <a:ext uri="{A12FA001-AC4F-418D-AE19-62706E023703}">
                      <ahyp:hlinkClr xmlns:ahyp="http://schemas.microsoft.com/office/drawing/2018/hyperlinkcolor" val="tx"/>
                    </a:ext>
                  </a:extLst>
                </a:hlinkClick>
              </a:rPr>
              <a:t>Reciprocity@ibew.org</a:t>
            </a:r>
            <a:endParaRPr lang="en-US" sz="2400" b="1" dirty="0">
              <a:latin typeface="Abadi" panose="020B0604020104020204" pitchFamily="34" charset="0"/>
            </a:endParaRPr>
          </a:p>
          <a:p>
            <a:endParaRPr lang="en-US" sz="2400" b="1" dirty="0">
              <a:latin typeface="Abadi" panose="020B0604020104020204" pitchFamily="34" charset="0"/>
            </a:endParaRPr>
          </a:p>
        </p:txBody>
      </p:sp>
      <p:pic>
        <p:nvPicPr>
          <p:cNvPr id="5" name="Content Placeholder 25" descr="ibew-fist–large-msg-122151839586 – IBEW LOCAL UNION 903">
            <a:extLst>
              <a:ext uri="{FF2B5EF4-FFF2-40B4-BE49-F238E27FC236}">
                <a16:creationId xmlns:a16="http://schemas.microsoft.com/office/drawing/2014/main" id="{41BC2F0F-2D5C-46AA-8C30-E5E289B16062}"/>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t="10361" b="10361"/>
          <a:stretch/>
        </p:blipFill>
        <p:spPr bwMode="auto">
          <a:xfrm>
            <a:off x="5183188" y="987425"/>
            <a:ext cx="6172200" cy="48736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3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8006A-2611-43A1-85B3-28E3298AD7DD}"/>
              </a:ext>
            </a:extLst>
          </p:cNvPr>
          <p:cNvSpPr>
            <a:spLocks noGrp="1"/>
          </p:cNvSpPr>
          <p:nvPr>
            <p:ph type="title"/>
          </p:nvPr>
        </p:nvSpPr>
        <p:spPr>
          <a:xfrm>
            <a:off x="839787" y="457200"/>
            <a:ext cx="5810393" cy="983673"/>
          </a:xfrm>
        </p:spPr>
        <p:txBody>
          <a:bodyPr/>
          <a:lstStyle/>
          <a:p>
            <a:pPr algn="ctr"/>
            <a:r>
              <a:rPr lang="en-US" b="1" dirty="0">
                <a:latin typeface="Abadi" panose="020B0604020104020204" pitchFamily="34" charset="0"/>
              </a:rPr>
              <a:t>#3 Issue</a:t>
            </a:r>
          </a:p>
        </p:txBody>
      </p:sp>
      <p:sp>
        <p:nvSpPr>
          <p:cNvPr id="5" name="Text Placeholder 4">
            <a:extLst>
              <a:ext uri="{FF2B5EF4-FFF2-40B4-BE49-F238E27FC236}">
                <a16:creationId xmlns:a16="http://schemas.microsoft.com/office/drawing/2014/main" id="{5E87F8E7-F336-4C5C-B4EB-900D5B54057A}"/>
              </a:ext>
            </a:extLst>
          </p:cNvPr>
          <p:cNvSpPr>
            <a:spLocks noGrp="1"/>
          </p:cNvSpPr>
          <p:nvPr>
            <p:ph type="body" sz="half" idx="2"/>
          </p:nvPr>
        </p:nvSpPr>
        <p:spPr>
          <a:xfrm>
            <a:off x="511721" y="1440873"/>
            <a:ext cx="6409527" cy="4781797"/>
          </a:xfrm>
        </p:spPr>
        <p:txBody>
          <a:bodyPr>
            <a:normAutofit lnSpcReduction="10000"/>
          </a:bodyPr>
          <a:lstStyle/>
          <a:p>
            <a:r>
              <a:rPr lang="en-US" sz="1800" b="1" dirty="0">
                <a:latin typeface="Abadi" panose="020B0604020104020204" pitchFamily="34" charset="0"/>
              </a:rPr>
              <a:t>Local Unions not reading their Per Capita correction reports and addressing corrections needed.</a:t>
            </a:r>
          </a:p>
          <a:p>
            <a:endParaRPr lang="en-US" sz="1800" b="1" dirty="0">
              <a:latin typeface="Abadi" panose="020B0604020104020204" pitchFamily="34" charset="0"/>
            </a:endParaRPr>
          </a:p>
          <a:p>
            <a:r>
              <a:rPr lang="en-US" sz="1800" b="1" dirty="0">
                <a:latin typeface="Abadi" panose="020B0604020104020204" pitchFamily="34" charset="0"/>
              </a:rPr>
              <a:t>  -  Currently Locals that don’t read their correction reports in their completed per capita reports.  These reports explain any issues that were found in the per capita report as well as instructions on how to fix this issue.</a:t>
            </a:r>
          </a:p>
          <a:p>
            <a:r>
              <a:rPr lang="en-US" sz="1800" b="1" dirty="0">
                <a:latin typeface="Abadi" panose="020B0604020104020204" pitchFamily="34" charset="0"/>
              </a:rPr>
              <a:t>	-  If a transaction was unable to be processed for the Local it will explain the reasoning in the correction report.</a:t>
            </a:r>
          </a:p>
          <a:p>
            <a:r>
              <a:rPr lang="en-US" sz="1800" b="1" dirty="0">
                <a:latin typeface="Abadi" panose="020B0604020104020204" pitchFamily="34" charset="0"/>
              </a:rPr>
              <a:t>	</a:t>
            </a:r>
          </a:p>
          <a:p>
            <a:r>
              <a:rPr lang="en-US" sz="1800" b="1" dirty="0">
                <a:latin typeface="Abadi" panose="020B0604020104020204" pitchFamily="34" charset="0"/>
              </a:rPr>
              <a:t>	-  The correction report will also explain any fees, charges or credits applied to the Local’s account.</a:t>
            </a:r>
          </a:p>
          <a:p>
            <a:endParaRPr lang="en-US" sz="1800" b="1" dirty="0">
              <a:latin typeface="Abadi" panose="020B0604020104020204" pitchFamily="34" charset="0"/>
            </a:endParaRPr>
          </a:p>
          <a:p>
            <a:r>
              <a:rPr lang="en-US" sz="1800" b="1" dirty="0">
                <a:latin typeface="Abadi" panose="020B0604020104020204" pitchFamily="34" charset="0"/>
              </a:rPr>
              <a:t>	-  Locals lose track of their balances or membership records when they don’t read the correction report causing continued issues.</a:t>
            </a:r>
          </a:p>
        </p:txBody>
      </p:sp>
      <p:pic>
        <p:nvPicPr>
          <p:cNvPr id="8" name="Content Placeholder 25" descr="ibew-fist–large-msg-122151839586 – IBEW LOCAL UNION 903">
            <a:extLst>
              <a:ext uri="{FF2B5EF4-FFF2-40B4-BE49-F238E27FC236}">
                <a16:creationId xmlns:a16="http://schemas.microsoft.com/office/drawing/2014/main" id="{2B9A1357-395C-49B1-A670-C2BA08AAA1D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51" r="789" b="-2"/>
          <a:stretch/>
        </p:blipFill>
        <p:spPr bwMode="auto">
          <a:xfrm>
            <a:off x="6921249" y="654314"/>
            <a:ext cx="4759029" cy="48736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2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36F7-F66A-4A11-9D9A-7FA9D997718D}"/>
              </a:ext>
            </a:extLst>
          </p:cNvPr>
          <p:cNvSpPr>
            <a:spLocks noGrp="1"/>
          </p:cNvSpPr>
          <p:nvPr>
            <p:ph type="ctrTitle"/>
          </p:nvPr>
        </p:nvSpPr>
        <p:spPr>
          <a:xfrm>
            <a:off x="1524000" y="524021"/>
            <a:ext cx="4361645" cy="738110"/>
          </a:xfrm>
        </p:spPr>
        <p:txBody>
          <a:bodyPr>
            <a:normAutofit/>
          </a:bodyPr>
          <a:lstStyle/>
          <a:p>
            <a:pPr algn="ctr"/>
            <a:r>
              <a:rPr lang="en-US" sz="3200" b="1" dirty="0">
                <a:latin typeface="Abadi" panose="020B0604020104020204" pitchFamily="34" charset="0"/>
              </a:rPr>
              <a:t># 3 Solution</a:t>
            </a:r>
          </a:p>
        </p:txBody>
      </p:sp>
      <p:sp>
        <p:nvSpPr>
          <p:cNvPr id="3" name="Subtitle 2">
            <a:extLst>
              <a:ext uri="{FF2B5EF4-FFF2-40B4-BE49-F238E27FC236}">
                <a16:creationId xmlns:a16="http://schemas.microsoft.com/office/drawing/2014/main" id="{22041C28-94F1-4077-A782-460A1F9974BD}"/>
              </a:ext>
            </a:extLst>
          </p:cNvPr>
          <p:cNvSpPr>
            <a:spLocks noGrp="1"/>
          </p:cNvSpPr>
          <p:nvPr>
            <p:ph type="subTitle" idx="1"/>
          </p:nvPr>
        </p:nvSpPr>
        <p:spPr>
          <a:xfrm>
            <a:off x="360608" y="1566863"/>
            <a:ext cx="7456868" cy="4936968"/>
          </a:xfrm>
        </p:spPr>
        <p:txBody>
          <a:bodyPr>
            <a:normAutofit/>
          </a:bodyPr>
          <a:lstStyle/>
          <a:p>
            <a:pPr algn="l"/>
            <a:r>
              <a:rPr lang="en-US" sz="1800" b="1" dirty="0"/>
              <a:t>Take the time to review your monthly correction report.  This will be extremely helpful for cleaning up membership records entering into a Convention year or in the event of a Local Union election.</a:t>
            </a:r>
          </a:p>
          <a:p>
            <a:pPr algn="l"/>
            <a:endParaRPr lang="en-US" sz="1800" b="1" dirty="0"/>
          </a:p>
          <a:p>
            <a:pPr algn="l"/>
            <a:r>
              <a:rPr lang="en-US" sz="1800" b="1" dirty="0"/>
              <a:t>	-  After the 3</a:t>
            </a:r>
            <a:r>
              <a:rPr lang="en-US" sz="1800" b="1" baseline="30000" dirty="0"/>
              <a:t>rd</a:t>
            </a:r>
            <a:r>
              <a:rPr lang="en-US" sz="1800" b="1" dirty="0"/>
              <a:t> notice to a Local Union on a correction report, IR David Fenton will reach out to your servicing representative to notify them of the issue and work on a solution.</a:t>
            </a:r>
          </a:p>
        </p:txBody>
      </p:sp>
      <p:pic>
        <p:nvPicPr>
          <p:cNvPr id="5" name="Content Placeholder 25" descr="ibew-fist–large-msg-122151839586 – IBEW LOCAL UNION 903">
            <a:extLst>
              <a:ext uri="{FF2B5EF4-FFF2-40B4-BE49-F238E27FC236}">
                <a16:creationId xmlns:a16="http://schemas.microsoft.com/office/drawing/2014/main" id="{C6B7B023-43A5-4014-B4F8-9D044341E99C}"/>
              </a:ext>
            </a:extLst>
          </p:cNvPr>
          <p:cNvPicPr>
            <a:picLocks noGrp="1" noChangeAspect="1" noChangeArrowheads="1"/>
          </p:cNvPicPr>
          <p:nvPr>
            <p:ph type="pic" idx="4294967295"/>
          </p:nvPr>
        </p:nvPicPr>
        <p:blipFill rotWithShape="1">
          <a:blip r:embed="rId2">
            <a:extLst>
              <a:ext uri="{28A0092B-C50C-407E-A947-70E740481C1C}">
                <a14:useLocalDpi xmlns:a14="http://schemas.microsoft.com/office/drawing/2010/main" val="0"/>
              </a:ext>
            </a:extLst>
          </a:blip>
          <a:srcRect t="10361" b="10361"/>
          <a:stretch/>
        </p:blipFill>
        <p:spPr bwMode="auto">
          <a:xfrm>
            <a:off x="7659584" y="1068388"/>
            <a:ext cx="4532416" cy="4222750"/>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65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36F7-F66A-4A11-9D9A-7FA9D997718D}"/>
              </a:ext>
            </a:extLst>
          </p:cNvPr>
          <p:cNvSpPr>
            <a:spLocks noGrp="1"/>
          </p:cNvSpPr>
          <p:nvPr>
            <p:ph type="title"/>
          </p:nvPr>
        </p:nvSpPr>
        <p:spPr>
          <a:xfrm>
            <a:off x="839788" y="457200"/>
            <a:ext cx="3932237" cy="718457"/>
          </a:xfrm>
        </p:spPr>
        <p:txBody>
          <a:bodyPr/>
          <a:lstStyle/>
          <a:p>
            <a:pPr algn="ctr"/>
            <a:r>
              <a:rPr lang="en-US" b="1" dirty="0">
                <a:latin typeface="Abadi" panose="020B0604020104020204" pitchFamily="34" charset="0"/>
              </a:rPr>
              <a:t>#4 Issue</a:t>
            </a:r>
          </a:p>
        </p:txBody>
      </p:sp>
      <p:pic>
        <p:nvPicPr>
          <p:cNvPr id="5" name="Content Placeholder 25" descr="ibew-fist–large-msg-122151839586 – IBEW LOCAL UNION 903">
            <a:extLst>
              <a:ext uri="{FF2B5EF4-FFF2-40B4-BE49-F238E27FC236}">
                <a16:creationId xmlns:a16="http://schemas.microsoft.com/office/drawing/2014/main" id="{C6B7B023-43A5-4014-B4F8-9D044341E99C}"/>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61" b="10361"/>
          <a:stretch/>
        </p:blipFill>
        <p:spPr bwMode="auto">
          <a:xfrm>
            <a:off x="7065817" y="1341912"/>
            <a:ext cx="4550827" cy="3842245"/>
          </a:xfr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51756463-7902-4149-8D3C-F9ED84D1F618}"/>
              </a:ext>
            </a:extLst>
          </p:cNvPr>
          <p:cNvSpPr>
            <a:spLocks noGrp="1"/>
          </p:cNvSpPr>
          <p:nvPr>
            <p:ph type="body" sz="half" idx="2"/>
          </p:nvPr>
        </p:nvSpPr>
        <p:spPr>
          <a:xfrm>
            <a:off x="575356" y="1341912"/>
            <a:ext cx="6241080" cy="5355770"/>
          </a:xfrm>
        </p:spPr>
        <p:txBody>
          <a:bodyPr>
            <a:normAutofit/>
          </a:bodyPr>
          <a:lstStyle/>
          <a:p>
            <a:r>
              <a:rPr lang="en-US" sz="1800" b="1" dirty="0">
                <a:latin typeface="Abadi" panose="020B0604020104020204" pitchFamily="34" charset="0"/>
              </a:rPr>
              <a:t>     Local Unions using LPX Per Capita Reporting System software when they could be utilizing </a:t>
            </a:r>
            <a:r>
              <a:rPr lang="en-US" sz="1800" b="1" dirty="0" err="1">
                <a:latin typeface="Abadi" panose="020B0604020104020204" pitchFamily="34" charset="0"/>
              </a:rPr>
              <a:t>eJournal</a:t>
            </a:r>
            <a:r>
              <a:rPr lang="en-US" sz="1800" b="1" dirty="0">
                <a:latin typeface="Abadi" panose="020B0604020104020204" pitchFamily="34" charset="0"/>
              </a:rPr>
              <a:t>.</a:t>
            </a:r>
          </a:p>
          <a:p>
            <a:endParaRPr lang="en-US" sz="1800" b="1" dirty="0">
              <a:latin typeface="Abadi" panose="020B0604020104020204" pitchFamily="34" charset="0"/>
            </a:endParaRPr>
          </a:p>
          <a:p>
            <a:r>
              <a:rPr lang="en-US" sz="1800" b="1" dirty="0">
                <a:latin typeface="Abadi" panose="020B0604020104020204" pitchFamily="34" charset="0"/>
              </a:rPr>
              <a:t>  -  Currently smaller non-construction Local Unions using LPX for basic Per Capita reporting that struggle with the complexity of LPX and would benefit from a less complicated reporting system.</a:t>
            </a:r>
          </a:p>
          <a:p>
            <a:endParaRPr lang="en-US" sz="1800" b="1" dirty="0">
              <a:latin typeface="Abadi" panose="020B0604020104020204" pitchFamily="34" charset="0"/>
            </a:endParaRPr>
          </a:p>
          <a:p>
            <a:r>
              <a:rPr lang="en-US" sz="1800" b="1" dirty="0">
                <a:latin typeface="Abadi" panose="020B0604020104020204" pitchFamily="34" charset="0"/>
              </a:rPr>
              <a:t>	-  Locals that struggle with LPX that only do basic per capita reporting are less likely to be submitting their per capita reports on time and accurately.</a:t>
            </a:r>
          </a:p>
        </p:txBody>
      </p:sp>
    </p:spTree>
    <p:extLst>
      <p:ext uri="{BB962C8B-B14F-4D97-AF65-F5344CB8AC3E}">
        <p14:creationId xmlns:p14="http://schemas.microsoft.com/office/powerpoint/2010/main" val="2629544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4062</Words>
  <Application>Microsoft Office PowerPoint</Application>
  <PresentationFormat>Widescreen</PresentationFormat>
  <Paragraphs>440</Paragraphs>
  <Slides>65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Abadi</vt:lpstr>
      <vt:lpstr>Aharoni</vt:lpstr>
      <vt:lpstr>Arial</vt:lpstr>
      <vt:lpstr>Calibri</vt:lpstr>
      <vt:lpstr>Calibri Light</vt:lpstr>
      <vt:lpstr>Rockwell</vt:lpstr>
      <vt:lpstr>Segoe UI</vt:lpstr>
      <vt:lpstr>Segoe UI Black</vt:lpstr>
      <vt:lpstr>Office Theme</vt:lpstr>
      <vt:lpstr>PowerPoint Presentation</vt:lpstr>
      <vt:lpstr>Per Capita &amp; PBF </vt:lpstr>
      <vt:lpstr>Per Capita   #1 Issue</vt:lpstr>
      <vt:lpstr>#1 Solution</vt:lpstr>
      <vt:lpstr>#2 Issue</vt:lpstr>
      <vt:lpstr>#2 - Solution</vt:lpstr>
      <vt:lpstr>#3 Issue</vt:lpstr>
      <vt:lpstr># 3 Solution</vt:lpstr>
      <vt:lpstr>#4 Issue</vt:lpstr>
      <vt:lpstr>#4 Solution</vt:lpstr>
      <vt:lpstr># 5 Issue</vt:lpstr>
      <vt:lpstr># 5 Solution</vt:lpstr>
      <vt:lpstr>IBEW Digital Membership Application</vt:lpstr>
      <vt:lpstr>Logistics of IBEW Membership Application</vt:lpstr>
      <vt:lpstr>Current issues with Membership Applications</vt:lpstr>
      <vt:lpstr>New Digital Application Form  Along with creating the new digital application, the current IBEW 107 Form PDF version has been revised to match the digital format</vt:lpstr>
      <vt:lpstr>Old Application vs. New Application</vt:lpstr>
      <vt:lpstr>So why change to a Digital Application??</vt:lpstr>
      <vt:lpstr>The app platform was created through Formstack, vetted by the IT Department and approved by IP Stephenson</vt:lpstr>
      <vt:lpstr>How do Local Unions utilize the new app??</vt:lpstr>
      <vt:lpstr>Your Local will receive a Setup Email from Per Capita</vt:lpstr>
      <vt:lpstr>The Local will need to create a profile in Formstack</vt:lpstr>
      <vt:lpstr>IBEW Application website WWW.IBEW.ORG/MEMBERSHIP_APPLICATION</vt:lpstr>
      <vt:lpstr>QR Codes are on all forms of application and are provided in the Instruction Guide.</vt:lpstr>
      <vt:lpstr>The Digital Membership Application can be accessed by Using:</vt:lpstr>
      <vt:lpstr>APPLICATION USING DIGITAL FORM</vt:lpstr>
      <vt:lpstr>New Member Required Information</vt:lpstr>
      <vt:lpstr>WHY SELECTING A LOCAL IS REQUIRED</vt:lpstr>
      <vt:lpstr>AFTER APPLICANT COMPLETES AN APPLICATION AN EMAIL IS SENT TO APPLICANT NOTIFYING THEM IT IS UNDER REVIEW</vt:lpstr>
      <vt:lpstr>EMAIL TO LOCAL UNION AFTER APPLICATION IS SUBMITTED BY MEMBER</vt:lpstr>
      <vt:lpstr>REQUIRED FIELDS THAT MUST BE COMPLETED BY LOCAL UNION</vt:lpstr>
      <vt:lpstr>DIGITAL FORM ERROR MESSAGE</vt:lpstr>
      <vt:lpstr>WHEN THE LOCAL COMPLETES THEIR PORTION OF THE REQUIRED INFORMATION ON THE APPLICATION THEY WILL SELECT SUBMIT FORM</vt:lpstr>
      <vt:lpstr>ONCE APPLICATION HAS BEEN COMPLETED AND SUBMITTED BY THE LOCAL.</vt:lpstr>
      <vt:lpstr>WHEN YOUR LOCAL SUBMITS THE COMLETED FORM WHERE DOES IT GO??</vt:lpstr>
      <vt:lpstr>Custom Features For Each Local Union</vt:lpstr>
      <vt:lpstr>Local Union Dues Deduction Authorization Form 66 Option</vt:lpstr>
      <vt:lpstr>Signature Requirements</vt:lpstr>
      <vt:lpstr>PowerPoint Presentation</vt:lpstr>
      <vt:lpstr>Digital Membership Application Signup: Contact the Per Capita Department;</vt:lpstr>
      <vt:lpstr>Pension Benefit Fund Top 5 Issues and  General Information  </vt:lpstr>
      <vt:lpstr>Pension Benefit Eligibility</vt:lpstr>
      <vt:lpstr>#1 Solution</vt:lpstr>
      <vt:lpstr>#2 Issue</vt:lpstr>
      <vt:lpstr>#2 Solution</vt:lpstr>
      <vt:lpstr># 3 Issue</vt:lpstr>
      <vt:lpstr># 3 Solution</vt:lpstr>
      <vt:lpstr>#4 Issue</vt:lpstr>
      <vt:lpstr>#4 Solution</vt:lpstr>
      <vt:lpstr>#5 Issue</vt:lpstr>
      <vt:lpstr># 5 Solution</vt:lpstr>
      <vt:lpstr>Pension Application Appeals</vt:lpstr>
      <vt:lpstr>Death Benefit Issues related to Denials</vt:lpstr>
      <vt:lpstr>Death Benefit Issues related to Delays</vt:lpstr>
      <vt:lpstr>Pension Benefit Fund History</vt:lpstr>
      <vt:lpstr>Pension Benefit Fund Facts</vt:lpstr>
      <vt:lpstr>Article XI – Admission to Pension</vt:lpstr>
      <vt:lpstr>Pension Application Procedures</vt:lpstr>
      <vt:lpstr>Normal Pension Benefit</vt:lpstr>
      <vt:lpstr>Early Pension Benefit</vt:lpstr>
      <vt:lpstr>Disability Pension Benefit</vt:lpstr>
      <vt:lpstr>Vested Pension Benefit</vt:lpstr>
      <vt:lpstr>Optional Spousal Benefit</vt:lpstr>
      <vt:lpstr>Death Benefits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 Louis</dc:creator>
  <cp:lastModifiedBy>Burris, Angie</cp:lastModifiedBy>
  <cp:revision>89</cp:revision>
  <dcterms:created xsi:type="dcterms:W3CDTF">2020-10-31T12:34:11Z</dcterms:created>
  <dcterms:modified xsi:type="dcterms:W3CDTF">2021-09-28T14:43:42Z</dcterms:modified>
</cp:coreProperties>
</file>